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1" Type="http://schemas.openxmlformats.org/officeDocument/2006/relationships/slide" Target="slides/slide37.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This is Samantha, she is the personal assistant for Theodore. She sorts his mail, set ups meetings, and orders groceries. She paints and writes poetry. She is the best friend. And she is also an artificial intelligence from the movie “Her”. Just imagine her as the evolution of Siri.</a:t>
            </a:r>
          </a:p>
          <a:p>
            <a:pPr lvl="0">
              <a:spcBef>
                <a:spcPts val="0"/>
              </a:spcBef>
              <a:buNone/>
            </a:pPr>
            <a:r>
              <a:t/>
            </a:r>
            <a:endParaRPr/>
          </a:p>
          <a:p>
            <a:pPr lvl="0">
              <a:spcBef>
                <a:spcPts val="0"/>
              </a:spcBef>
              <a:buNone/>
            </a:pPr>
            <a:r>
              <a:rPr lang="en"/>
              <a:t>We’ve all heard about AI, Machine Learning, deep learning, neural networks and natural language processing. It’s time to get to understand the basic concepts of it, and how they’re interconnected.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This is a general diagram of the Interrelation all this terms have.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6" name="Shape 256"/>
        <p:cNvGrpSpPr/>
        <p:nvPr/>
      </p:nvGrpSpPr>
      <p:grpSpPr>
        <a:xfrm>
          <a:off x="0" y="0"/>
          <a:ext cx="0" cy="0"/>
          <a:chOff x="0" y="0"/>
          <a:chExt cx="0" cy="0"/>
        </a:xfrm>
      </p:grpSpPr>
      <p:sp>
        <p:nvSpPr>
          <p:cNvPr id="257" name="Shape 2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 name="Shape 2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 name="Shape 2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7" name="Shape 277"/>
        <p:cNvGrpSpPr/>
        <p:nvPr/>
      </p:nvGrpSpPr>
      <p:grpSpPr>
        <a:xfrm>
          <a:off x="0" y="0"/>
          <a:ext cx="0" cy="0"/>
          <a:chOff x="0" y="0"/>
          <a:chExt cx="0" cy="0"/>
        </a:xfrm>
      </p:grpSpPr>
      <p:sp>
        <p:nvSpPr>
          <p:cNvPr id="278" name="Shape 2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9" name="Shape 2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7" name="Shape 2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This is a general diagram of the Interrelation all this terms have.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8" name="Shape 308"/>
        <p:cNvGrpSpPr/>
        <p:nvPr/>
      </p:nvGrpSpPr>
      <p:grpSpPr>
        <a:xfrm>
          <a:off x="0" y="0"/>
          <a:ext cx="0" cy="0"/>
          <a:chOff x="0" y="0"/>
          <a:chExt cx="0" cy="0"/>
        </a:xfrm>
      </p:grpSpPr>
      <p:sp>
        <p:nvSpPr>
          <p:cNvPr id="309" name="Shape 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0" name="Shape 3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5" name="Shape 315"/>
        <p:cNvGrpSpPr/>
        <p:nvPr/>
      </p:nvGrpSpPr>
      <p:grpSpPr>
        <a:xfrm>
          <a:off x="0" y="0"/>
          <a:ext cx="0" cy="0"/>
          <a:chOff x="0" y="0"/>
          <a:chExt cx="0" cy="0"/>
        </a:xfrm>
      </p:grpSpPr>
      <p:sp>
        <p:nvSpPr>
          <p:cNvPr id="316" name="Shape 3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7" name="Shape 3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1" name="Shape 3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6" name="Shape 336"/>
        <p:cNvGrpSpPr/>
        <p:nvPr/>
      </p:nvGrpSpPr>
      <p:grpSpPr>
        <a:xfrm>
          <a:off x="0" y="0"/>
          <a:ext cx="0" cy="0"/>
          <a:chOff x="0" y="0"/>
          <a:chExt cx="0" cy="0"/>
        </a:xfrm>
      </p:grpSpPr>
      <p:sp>
        <p:nvSpPr>
          <p:cNvPr id="337" name="Shape 3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8" name="Shape 3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9" name="Shape 349"/>
        <p:cNvGrpSpPr/>
        <p:nvPr/>
      </p:nvGrpSpPr>
      <p:grpSpPr>
        <a:xfrm>
          <a:off x="0" y="0"/>
          <a:ext cx="0" cy="0"/>
          <a:chOff x="0" y="0"/>
          <a:chExt cx="0" cy="0"/>
        </a:xfrm>
      </p:grpSpPr>
      <p:sp>
        <p:nvSpPr>
          <p:cNvPr id="350" name="Shape 3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1" name="Shape 35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5" name="Shape 355"/>
        <p:cNvGrpSpPr/>
        <p:nvPr/>
      </p:nvGrpSpPr>
      <p:grpSpPr>
        <a:xfrm>
          <a:off x="0" y="0"/>
          <a:ext cx="0" cy="0"/>
          <a:chOff x="0" y="0"/>
          <a:chExt cx="0" cy="0"/>
        </a:xfrm>
      </p:grpSpPr>
      <p:sp>
        <p:nvSpPr>
          <p:cNvPr id="356" name="Shape 3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7" name="Shape 3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0.png"/><Relationship Id="rId4" Type="http://schemas.openxmlformats.org/officeDocument/2006/relationships/image" Target="../media/image0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0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0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0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6.png"/><Relationship Id="rId4" Type="http://schemas.openxmlformats.org/officeDocument/2006/relationships/image" Target="../media/image0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0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0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0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0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 Id="rId4" Type="http://schemas.openxmlformats.org/officeDocument/2006/relationships/image" Target="../media/image18.png"/><Relationship Id="rId5" Type="http://schemas.openxmlformats.org/officeDocument/2006/relationships/image" Target="../media/image17.png"/><Relationship Id="rId6"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0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7.png"/><Relationship Id="rId4" Type="http://schemas.openxmlformats.org/officeDocument/2006/relationships/image" Target="../media/image0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0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0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0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0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03.png"/><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03.png"/><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03.png"/><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03.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03.png"/><Relationship Id="rId4" Type="http://schemas.openxmlformats.org/officeDocument/2006/relationships/image" Target="../media/image21.png"/><Relationship Id="rId5" Type="http://schemas.openxmlformats.org/officeDocument/2006/relationships/image" Target="../media/image28.png"/><Relationship Id="rId6"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03.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03.png"/><Relationship Id="rId4" Type="http://schemas.openxmlformats.org/officeDocument/2006/relationships/image" Target="../media/image3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03.png"/><Relationship Id="rId4" Type="http://schemas.openxmlformats.org/officeDocument/2006/relationships/image" Target="../media/image3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03.pn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03.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03.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coursera.org/learn/machine-learning" TargetMode="External"/><Relationship Id="rId4" Type="http://schemas.openxmlformats.org/officeDocument/2006/relationships/image" Target="../media/image0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0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03.png"/><Relationship Id="rId4" Type="http://schemas.openxmlformats.org/officeDocument/2006/relationships/image" Target="../media/image35.png"/><Relationship Id="rId5" Type="http://schemas.openxmlformats.org/officeDocument/2006/relationships/hyperlink" Target="http://bit.ly/2h7ois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5.png"/><Relationship Id="rId4" Type="http://schemas.openxmlformats.org/officeDocument/2006/relationships/image" Target="../media/image0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2.png"/><Relationship Id="rId4" Type="http://schemas.openxmlformats.org/officeDocument/2006/relationships/image" Target="../media/image01.png"/><Relationship Id="rId5" Type="http://schemas.openxmlformats.org/officeDocument/2006/relationships/image" Target="../media/image0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4.png"/><Relationship Id="rId4" Type="http://schemas.openxmlformats.org/officeDocument/2006/relationships/image" Target="../media/image36.png"/><Relationship Id="rId5" Type="http://schemas.openxmlformats.org/officeDocument/2006/relationships/image" Target="../media/image0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8.png"/><Relationship Id="rId4" Type="http://schemas.openxmlformats.org/officeDocument/2006/relationships/image" Target="../media/image0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9.png"/><Relationship Id="rId4" Type="http://schemas.openxmlformats.org/officeDocument/2006/relationships/image" Target="../media/image0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0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246950"/>
            <a:ext cx="8520600" cy="2052600"/>
          </a:xfrm>
          <a:prstGeom prst="rect">
            <a:avLst/>
          </a:prstGeom>
        </p:spPr>
        <p:txBody>
          <a:bodyPr anchorCtr="0" anchor="b" bIns="91425" lIns="91425" rIns="91425" tIns="91425">
            <a:noAutofit/>
          </a:bodyPr>
          <a:lstStyle/>
          <a:p>
            <a:pPr lvl="0">
              <a:spcBef>
                <a:spcPts val="0"/>
              </a:spcBef>
              <a:buNone/>
            </a:pPr>
            <a:r>
              <a:t/>
            </a:r>
            <a:endParaRPr/>
          </a:p>
          <a:p>
            <a:pPr lvl="0">
              <a:spcBef>
                <a:spcPts val="0"/>
              </a:spcBef>
              <a:buNone/>
            </a:pPr>
            <a:r>
              <a:rPr lang="en"/>
              <a:t>AI for Everyone</a:t>
            </a:r>
          </a:p>
          <a:p>
            <a:pPr lvl="0">
              <a:spcBef>
                <a:spcPts val="0"/>
              </a:spcBef>
              <a:buNone/>
            </a:pPr>
            <a:r>
              <a:t/>
            </a:r>
            <a:endParaRP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t/>
            </a:r>
            <a:endParaRPr/>
          </a:p>
          <a:p>
            <a:pPr lvl="0">
              <a:spcBef>
                <a:spcPts val="0"/>
              </a:spcBef>
              <a:buNone/>
            </a:pPr>
            <a:r>
              <a:t/>
            </a:r>
            <a:endParaRPr/>
          </a:p>
        </p:txBody>
      </p:sp>
      <p:pic>
        <p:nvPicPr>
          <p:cNvPr id="56" name="Shape 56"/>
          <p:cNvPicPr preferRelativeResize="0"/>
          <p:nvPr/>
        </p:nvPicPr>
        <p:blipFill>
          <a:blip r:embed="rId3">
            <a:alphaModFix/>
          </a:blip>
          <a:stretch>
            <a:fillRect/>
          </a:stretch>
        </p:blipFill>
        <p:spPr>
          <a:xfrm>
            <a:off x="3378975" y="1905150"/>
            <a:ext cx="2226349" cy="2226349"/>
          </a:xfrm>
          <a:prstGeom prst="rect">
            <a:avLst/>
          </a:prstGeom>
          <a:noFill/>
          <a:ln>
            <a:noFill/>
          </a:ln>
        </p:spPr>
      </p:pic>
      <p:pic>
        <p:nvPicPr>
          <p:cNvPr descr="LOGO-B-01.png" id="57" name="Shape 57"/>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311700" y="445025"/>
            <a:ext cx="3705600" cy="572700"/>
          </a:xfrm>
          <a:prstGeom prst="rect">
            <a:avLst/>
          </a:prstGeom>
        </p:spPr>
        <p:txBody>
          <a:bodyPr anchorCtr="0" anchor="t" bIns="91425" lIns="91425" rIns="91425" tIns="91425">
            <a:noAutofit/>
          </a:bodyPr>
          <a:lstStyle/>
          <a:p>
            <a:pPr lvl="0" algn="ctr">
              <a:spcBef>
                <a:spcPts val="0"/>
              </a:spcBef>
              <a:buNone/>
            </a:pPr>
            <a:r>
              <a:rPr lang="en"/>
              <a:t>Knowledge Representation</a:t>
            </a:r>
          </a:p>
        </p:txBody>
      </p:sp>
      <p:sp>
        <p:nvSpPr>
          <p:cNvPr id="141" name="Shape 141"/>
          <p:cNvSpPr txBox="1"/>
          <p:nvPr>
            <p:ph idx="1" type="body"/>
          </p:nvPr>
        </p:nvSpPr>
        <p:spPr>
          <a:xfrm>
            <a:off x="311700" y="1872325"/>
            <a:ext cx="3891300" cy="3416400"/>
          </a:xfrm>
          <a:prstGeom prst="rect">
            <a:avLst/>
          </a:prstGeom>
        </p:spPr>
        <p:txBody>
          <a:bodyPr anchorCtr="0" anchor="t" bIns="91425" lIns="91425" rIns="91425" tIns="91425">
            <a:noAutofit/>
          </a:bodyPr>
          <a:lstStyle/>
          <a:p>
            <a:pPr lvl="0" algn="ctr">
              <a:spcBef>
                <a:spcPts val="0"/>
              </a:spcBef>
              <a:buNone/>
            </a:pPr>
            <a:r>
              <a:rPr lang="en"/>
              <a:t>Now that the computer can perceive, and understand Language, it needs its own way to represent that in its own “mind”.</a:t>
            </a:r>
          </a:p>
        </p:txBody>
      </p:sp>
      <p:pic>
        <p:nvPicPr>
          <p:cNvPr id="142" name="Shape 142"/>
          <p:cNvPicPr preferRelativeResize="0"/>
          <p:nvPr/>
        </p:nvPicPr>
        <p:blipFill>
          <a:blip r:embed="rId3">
            <a:alphaModFix/>
          </a:blip>
          <a:stretch>
            <a:fillRect/>
          </a:stretch>
        </p:blipFill>
        <p:spPr>
          <a:xfrm>
            <a:off x="4539700" y="626100"/>
            <a:ext cx="3891300" cy="3891300"/>
          </a:xfrm>
          <a:prstGeom prst="rect">
            <a:avLst/>
          </a:prstGeom>
          <a:noFill/>
          <a:ln>
            <a:noFill/>
          </a:ln>
        </p:spPr>
      </p:pic>
      <p:pic>
        <p:nvPicPr>
          <p:cNvPr descr="LOGO-B-01.png" id="143" name="Shape 143"/>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ph type="title"/>
          </p:nvPr>
        </p:nvSpPr>
        <p:spPr>
          <a:xfrm>
            <a:off x="311700" y="445025"/>
            <a:ext cx="3543000" cy="572700"/>
          </a:xfrm>
          <a:prstGeom prst="rect">
            <a:avLst/>
          </a:prstGeom>
        </p:spPr>
        <p:txBody>
          <a:bodyPr anchorCtr="0" anchor="t" bIns="91425" lIns="91425" rIns="91425" tIns="91425">
            <a:noAutofit/>
          </a:bodyPr>
          <a:lstStyle/>
          <a:p>
            <a:pPr lvl="0" algn="ctr">
              <a:spcBef>
                <a:spcPts val="0"/>
              </a:spcBef>
              <a:buNone/>
            </a:pPr>
            <a:r>
              <a:rPr lang="en"/>
              <a:t>Reasoning	</a:t>
            </a:r>
          </a:p>
        </p:txBody>
      </p:sp>
      <p:sp>
        <p:nvSpPr>
          <p:cNvPr id="149" name="Shape 149"/>
          <p:cNvSpPr txBox="1"/>
          <p:nvPr>
            <p:ph idx="1" type="body"/>
          </p:nvPr>
        </p:nvSpPr>
        <p:spPr>
          <a:xfrm>
            <a:off x="311700" y="1636275"/>
            <a:ext cx="3543000" cy="2740800"/>
          </a:xfrm>
          <a:prstGeom prst="rect">
            <a:avLst/>
          </a:prstGeom>
        </p:spPr>
        <p:txBody>
          <a:bodyPr anchorCtr="0" anchor="t" bIns="91425" lIns="91425" rIns="91425" tIns="91425">
            <a:noAutofit/>
          </a:bodyPr>
          <a:lstStyle/>
          <a:p>
            <a:pPr lvl="0" algn="ctr">
              <a:spcBef>
                <a:spcPts val="0"/>
              </a:spcBef>
              <a:buNone/>
            </a:pPr>
            <a:r>
              <a:rPr lang="en"/>
              <a:t>Now that it collected all the data via it senses and it was able to connect all the information together, this data can be used to solve problems logically.  </a:t>
            </a:r>
          </a:p>
        </p:txBody>
      </p:sp>
      <p:pic>
        <p:nvPicPr>
          <p:cNvPr id="150" name="Shape 150"/>
          <p:cNvPicPr preferRelativeResize="0"/>
          <p:nvPr/>
        </p:nvPicPr>
        <p:blipFill>
          <a:blip r:embed="rId3">
            <a:alphaModFix/>
          </a:blip>
          <a:stretch>
            <a:fillRect/>
          </a:stretch>
        </p:blipFill>
        <p:spPr>
          <a:xfrm>
            <a:off x="4311175" y="800325"/>
            <a:ext cx="4296949" cy="3437550"/>
          </a:xfrm>
          <a:prstGeom prst="rect">
            <a:avLst/>
          </a:prstGeom>
          <a:noFill/>
          <a:ln>
            <a:noFill/>
          </a:ln>
        </p:spPr>
      </p:pic>
      <p:pic>
        <p:nvPicPr>
          <p:cNvPr descr="LOGO-B-01.png" id="151" name="Shape 151"/>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5" name="Shape 155"/>
        <p:cNvGrpSpPr/>
        <p:nvPr/>
      </p:nvGrpSpPr>
      <p:grpSpPr>
        <a:xfrm>
          <a:off x="0" y="0"/>
          <a:ext cx="0" cy="0"/>
          <a:chOff x="0" y="0"/>
          <a:chExt cx="0" cy="0"/>
        </a:xfrm>
      </p:grpSpPr>
      <p:sp>
        <p:nvSpPr>
          <p:cNvPr id="156" name="Shape 156"/>
          <p:cNvSpPr txBox="1"/>
          <p:nvPr>
            <p:ph type="title"/>
          </p:nvPr>
        </p:nvSpPr>
        <p:spPr>
          <a:xfrm>
            <a:off x="311700" y="445025"/>
            <a:ext cx="3136500" cy="572700"/>
          </a:xfrm>
          <a:prstGeom prst="rect">
            <a:avLst/>
          </a:prstGeom>
        </p:spPr>
        <p:txBody>
          <a:bodyPr anchorCtr="0" anchor="t" bIns="91425" lIns="91425" rIns="91425" tIns="91425">
            <a:noAutofit/>
          </a:bodyPr>
          <a:lstStyle/>
          <a:p>
            <a:pPr lvl="0" algn="ctr">
              <a:spcBef>
                <a:spcPts val="0"/>
              </a:spcBef>
              <a:buNone/>
            </a:pPr>
            <a:r>
              <a:rPr lang="en"/>
              <a:t>Planning and Navigation</a:t>
            </a:r>
          </a:p>
        </p:txBody>
      </p:sp>
      <p:sp>
        <p:nvSpPr>
          <p:cNvPr id="157" name="Shape 157"/>
          <p:cNvSpPr txBox="1"/>
          <p:nvPr>
            <p:ph idx="1" type="body"/>
          </p:nvPr>
        </p:nvSpPr>
        <p:spPr>
          <a:xfrm>
            <a:off x="311700" y="1883950"/>
            <a:ext cx="3136500" cy="1819800"/>
          </a:xfrm>
          <a:prstGeom prst="rect">
            <a:avLst/>
          </a:prstGeom>
        </p:spPr>
        <p:txBody>
          <a:bodyPr anchorCtr="0" anchor="t" bIns="91425" lIns="91425" rIns="91425" tIns="91425">
            <a:noAutofit/>
          </a:bodyPr>
          <a:lstStyle/>
          <a:p>
            <a:pPr lvl="0" algn="ctr">
              <a:spcBef>
                <a:spcPts val="0"/>
              </a:spcBef>
              <a:buNone/>
            </a:pPr>
            <a:r>
              <a:rPr lang="en"/>
              <a:t>AI’s will navigate the three-dimensional world and should plan the optimal route. </a:t>
            </a:r>
            <a:br>
              <a:rPr lang="en"/>
            </a:br>
          </a:p>
        </p:txBody>
      </p:sp>
      <p:pic>
        <p:nvPicPr>
          <p:cNvPr id="158" name="Shape 158"/>
          <p:cNvPicPr preferRelativeResize="0"/>
          <p:nvPr/>
        </p:nvPicPr>
        <p:blipFill>
          <a:blip r:embed="rId3">
            <a:alphaModFix/>
          </a:blip>
          <a:stretch>
            <a:fillRect/>
          </a:stretch>
        </p:blipFill>
        <p:spPr>
          <a:xfrm>
            <a:off x="4375575" y="1017725"/>
            <a:ext cx="4123775" cy="2391799"/>
          </a:xfrm>
          <a:prstGeom prst="rect">
            <a:avLst/>
          </a:prstGeom>
          <a:noFill/>
          <a:ln>
            <a:noFill/>
          </a:ln>
        </p:spPr>
      </p:pic>
      <p:pic>
        <p:nvPicPr>
          <p:cNvPr descr="LOGO-B-01.png" id="159" name="Shape 159"/>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3" name="Shape 163"/>
        <p:cNvGrpSpPr/>
        <p:nvPr/>
      </p:nvGrpSpPr>
      <p:grpSpPr>
        <a:xfrm>
          <a:off x="0" y="0"/>
          <a:ext cx="0" cy="0"/>
          <a:chOff x="0" y="0"/>
          <a:chExt cx="0" cy="0"/>
        </a:xfrm>
      </p:grpSpPr>
      <p:sp>
        <p:nvSpPr>
          <p:cNvPr id="164" name="Shape 164"/>
          <p:cNvSpPr txBox="1"/>
          <p:nvPr>
            <p:ph type="title"/>
          </p:nvPr>
        </p:nvSpPr>
        <p:spPr>
          <a:xfrm>
            <a:off x="311700" y="445025"/>
            <a:ext cx="3461700" cy="572700"/>
          </a:xfrm>
          <a:prstGeom prst="rect">
            <a:avLst/>
          </a:prstGeom>
        </p:spPr>
        <p:txBody>
          <a:bodyPr anchorCtr="0" anchor="t" bIns="91425" lIns="91425" rIns="91425" tIns="91425">
            <a:noAutofit/>
          </a:bodyPr>
          <a:lstStyle/>
          <a:p>
            <a:pPr lvl="0" algn="ctr">
              <a:spcBef>
                <a:spcPts val="0"/>
              </a:spcBef>
              <a:buNone/>
            </a:pPr>
            <a:r>
              <a:rPr lang="en"/>
              <a:t>Machine Learning</a:t>
            </a:r>
          </a:p>
        </p:txBody>
      </p:sp>
      <p:sp>
        <p:nvSpPr>
          <p:cNvPr id="165" name="Shape 165"/>
          <p:cNvSpPr txBox="1"/>
          <p:nvPr>
            <p:ph idx="1" type="body"/>
          </p:nvPr>
        </p:nvSpPr>
        <p:spPr>
          <a:xfrm>
            <a:off x="311700" y="1152475"/>
            <a:ext cx="3461700" cy="3416400"/>
          </a:xfrm>
          <a:prstGeom prst="rect">
            <a:avLst/>
          </a:prstGeom>
        </p:spPr>
        <p:txBody>
          <a:bodyPr anchorCtr="0" anchor="t" bIns="91425" lIns="91425" rIns="91425" tIns="91425">
            <a:noAutofit/>
          </a:bodyPr>
          <a:lstStyle/>
          <a:p>
            <a:pPr lvl="0" algn="ctr">
              <a:spcBef>
                <a:spcPts val="0"/>
              </a:spcBef>
              <a:buNone/>
            </a:pPr>
            <a:r>
              <a:rPr lang="en"/>
              <a:t>That’s an AI technique concerned with learning insights from data and using them to make predictions about the world.</a:t>
            </a:r>
          </a:p>
          <a:p>
            <a:pPr lvl="0" algn="ctr">
              <a:spcBef>
                <a:spcPts val="0"/>
              </a:spcBef>
              <a:buNone/>
            </a:pPr>
            <a:r>
              <a:rPr lang="en"/>
              <a:t>Machine Learning is done with </a:t>
            </a:r>
            <a:r>
              <a:rPr b="1" lang="en"/>
              <a:t>Algorithms</a:t>
            </a:r>
            <a:r>
              <a:rPr lang="en"/>
              <a:t>.</a:t>
            </a:r>
          </a:p>
          <a:p>
            <a:pPr lvl="0">
              <a:spcBef>
                <a:spcPts val="0"/>
              </a:spcBef>
              <a:buNone/>
            </a:pPr>
            <a:r>
              <a:t/>
            </a:r>
            <a:endParaRPr/>
          </a:p>
          <a:p>
            <a:pPr lvl="0">
              <a:spcBef>
                <a:spcPts val="0"/>
              </a:spcBef>
              <a:buNone/>
            </a:pPr>
            <a:r>
              <a:t/>
            </a:r>
            <a:endParaRPr/>
          </a:p>
        </p:txBody>
      </p:sp>
      <p:pic>
        <p:nvPicPr>
          <p:cNvPr id="166" name="Shape 166"/>
          <p:cNvPicPr preferRelativeResize="0"/>
          <p:nvPr/>
        </p:nvPicPr>
        <p:blipFill>
          <a:blip r:embed="rId3">
            <a:alphaModFix/>
          </a:blip>
          <a:stretch>
            <a:fillRect/>
          </a:stretch>
        </p:blipFill>
        <p:spPr>
          <a:xfrm>
            <a:off x="4476224" y="445025"/>
            <a:ext cx="3992600" cy="3992600"/>
          </a:xfrm>
          <a:prstGeom prst="rect">
            <a:avLst/>
          </a:prstGeom>
          <a:noFill/>
          <a:ln>
            <a:noFill/>
          </a:ln>
        </p:spPr>
      </p:pic>
      <p:pic>
        <p:nvPicPr>
          <p:cNvPr descr="LOGO-B-01.png" id="167" name="Shape 167"/>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311700" y="445025"/>
            <a:ext cx="3303600" cy="572700"/>
          </a:xfrm>
          <a:prstGeom prst="rect">
            <a:avLst/>
          </a:prstGeom>
        </p:spPr>
        <p:txBody>
          <a:bodyPr anchorCtr="0" anchor="t" bIns="91425" lIns="91425" rIns="91425" tIns="91425">
            <a:noAutofit/>
          </a:bodyPr>
          <a:lstStyle/>
          <a:p>
            <a:pPr lvl="0" algn="ctr">
              <a:spcBef>
                <a:spcPts val="0"/>
              </a:spcBef>
              <a:buNone/>
            </a:pPr>
            <a:r>
              <a:rPr lang="en"/>
              <a:t>Unsupervised Learning</a:t>
            </a:r>
          </a:p>
        </p:txBody>
      </p:sp>
      <p:sp>
        <p:nvSpPr>
          <p:cNvPr id="173" name="Shape 173"/>
          <p:cNvSpPr txBox="1"/>
          <p:nvPr>
            <p:ph idx="1" type="body"/>
          </p:nvPr>
        </p:nvSpPr>
        <p:spPr>
          <a:xfrm>
            <a:off x="311700" y="1727100"/>
            <a:ext cx="3303600" cy="3416400"/>
          </a:xfrm>
          <a:prstGeom prst="rect">
            <a:avLst/>
          </a:prstGeom>
        </p:spPr>
        <p:txBody>
          <a:bodyPr anchorCtr="0" anchor="t" bIns="91425" lIns="91425" rIns="91425" tIns="91425">
            <a:noAutofit/>
          </a:bodyPr>
          <a:lstStyle/>
          <a:p>
            <a:pPr lvl="0" algn="ctr">
              <a:spcBef>
                <a:spcPts val="0"/>
              </a:spcBef>
              <a:buNone/>
            </a:pPr>
            <a:r>
              <a:rPr lang="en"/>
              <a:t>This kind of learning is when you let the algorithm find the right answer categorizing the data. No examples of right answers are provided.</a:t>
            </a:r>
          </a:p>
        </p:txBody>
      </p:sp>
      <p:pic>
        <p:nvPicPr>
          <p:cNvPr id="174" name="Shape 174"/>
          <p:cNvPicPr preferRelativeResize="0"/>
          <p:nvPr/>
        </p:nvPicPr>
        <p:blipFill>
          <a:blip r:embed="rId3">
            <a:alphaModFix/>
          </a:blip>
          <a:stretch>
            <a:fillRect/>
          </a:stretch>
        </p:blipFill>
        <p:spPr>
          <a:xfrm>
            <a:off x="4660487" y="618250"/>
            <a:ext cx="3305175" cy="3295650"/>
          </a:xfrm>
          <a:prstGeom prst="rect">
            <a:avLst/>
          </a:prstGeom>
          <a:noFill/>
          <a:ln>
            <a:noFill/>
          </a:ln>
        </p:spPr>
      </p:pic>
      <p:pic>
        <p:nvPicPr>
          <p:cNvPr descr="LOGO-B-01.png" id="175" name="Shape 175"/>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type="title"/>
          </p:nvPr>
        </p:nvSpPr>
        <p:spPr>
          <a:xfrm>
            <a:off x="311700" y="445025"/>
            <a:ext cx="3775200" cy="572700"/>
          </a:xfrm>
          <a:prstGeom prst="rect">
            <a:avLst/>
          </a:prstGeom>
        </p:spPr>
        <p:txBody>
          <a:bodyPr anchorCtr="0" anchor="t" bIns="91425" lIns="91425" rIns="91425" tIns="91425">
            <a:noAutofit/>
          </a:bodyPr>
          <a:lstStyle/>
          <a:p>
            <a:pPr lvl="0">
              <a:spcBef>
                <a:spcPts val="0"/>
              </a:spcBef>
              <a:buNone/>
            </a:pPr>
            <a:r>
              <a:rPr lang="en"/>
              <a:t>Supervised Learning</a:t>
            </a:r>
          </a:p>
          <a:p>
            <a:pPr lvl="0">
              <a:spcBef>
                <a:spcPts val="0"/>
              </a:spcBef>
              <a:buNone/>
            </a:pPr>
            <a:r>
              <a:t/>
            </a:r>
            <a:endParaRPr/>
          </a:p>
        </p:txBody>
      </p:sp>
      <p:pic>
        <p:nvPicPr>
          <p:cNvPr id="181" name="Shape 181"/>
          <p:cNvPicPr preferRelativeResize="0"/>
          <p:nvPr/>
        </p:nvPicPr>
        <p:blipFill>
          <a:blip r:embed="rId3">
            <a:alphaModFix/>
          </a:blip>
          <a:stretch>
            <a:fillRect/>
          </a:stretch>
        </p:blipFill>
        <p:spPr>
          <a:xfrm>
            <a:off x="4623800" y="742025"/>
            <a:ext cx="3343800" cy="3919425"/>
          </a:xfrm>
          <a:prstGeom prst="rect">
            <a:avLst/>
          </a:prstGeom>
          <a:noFill/>
          <a:ln>
            <a:noFill/>
          </a:ln>
        </p:spPr>
      </p:pic>
      <p:sp>
        <p:nvSpPr>
          <p:cNvPr id="182" name="Shape 182"/>
          <p:cNvSpPr txBox="1"/>
          <p:nvPr/>
        </p:nvSpPr>
        <p:spPr>
          <a:xfrm>
            <a:off x="311700" y="1350950"/>
            <a:ext cx="3250500" cy="3139800"/>
          </a:xfrm>
          <a:prstGeom prst="rect">
            <a:avLst/>
          </a:prstGeom>
          <a:noFill/>
          <a:ln>
            <a:noFill/>
          </a:ln>
        </p:spPr>
        <p:txBody>
          <a:bodyPr anchorCtr="0" anchor="t" bIns="91425" lIns="91425" rIns="91425" tIns="91425">
            <a:noAutofit/>
          </a:bodyPr>
          <a:lstStyle/>
          <a:p>
            <a:pPr lvl="0" algn="ctr">
              <a:spcBef>
                <a:spcPts val="0"/>
              </a:spcBef>
              <a:buNone/>
            </a:pPr>
            <a:r>
              <a:rPr lang="en" sz="1700">
                <a:solidFill>
                  <a:schemeClr val="lt2"/>
                </a:solidFill>
              </a:rPr>
              <a:t>This kind of learning is when you guide the Algorithm to the right answer by providing examples.</a:t>
            </a:r>
          </a:p>
        </p:txBody>
      </p:sp>
      <p:pic>
        <p:nvPicPr>
          <p:cNvPr descr="LOGO-B-01.png" id="183" name="Shape 183"/>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311700" y="445025"/>
            <a:ext cx="3461700" cy="572700"/>
          </a:xfrm>
          <a:prstGeom prst="rect">
            <a:avLst/>
          </a:prstGeom>
        </p:spPr>
        <p:txBody>
          <a:bodyPr anchorCtr="0" anchor="t" bIns="91425" lIns="91425" rIns="91425" tIns="91425">
            <a:noAutofit/>
          </a:bodyPr>
          <a:lstStyle/>
          <a:p>
            <a:pPr lvl="0" algn="ctr">
              <a:spcBef>
                <a:spcPts val="0"/>
              </a:spcBef>
              <a:buNone/>
            </a:pPr>
            <a:r>
              <a:rPr lang="en"/>
              <a:t>Algorithms</a:t>
            </a:r>
          </a:p>
        </p:txBody>
      </p:sp>
      <p:sp>
        <p:nvSpPr>
          <p:cNvPr id="189" name="Shape 189"/>
          <p:cNvSpPr txBox="1"/>
          <p:nvPr>
            <p:ph idx="1" type="body"/>
          </p:nvPr>
        </p:nvSpPr>
        <p:spPr>
          <a:xfrm>
            <a:off x="311700" y="1152475"/>
            <a:ext cx="3461700" cy="3416400"/>
          </a:xfrm>
          <a:prstGeom prst="rect">
            <a:avLst/>
          </a:prstGeom>
        </p:spPr>
        <p:txBody>
          <a:bodyPr anchorCtr="0" anchor="t" bIns="91425" lIns="91425" rIns="91425" tIns="91425">
            <a:noAutofit/>
          </a:bodyPr>
          <a:lstStyle/>
          <a:p>
            <a:pPr lvl="0" algn="ctr">
              <a:spcBef>
                <a:spcPts val="0"/>
              </a:spcBef>
              <a:buNone/>
            </a:pPr>
            <a:r>
              <a:rPr lang="en"/>
              <a:t>An algorithm is a serious of steps to accomplish a task. </a:t>
            </a:r>
          </a:p>
          <a:p>
            <a:pPr lvl="0" algn="ctr">
              <a:spcBef>
                <a:spcPts val="0"/>
              </a:spcBef>
              <a:buNone/>
            </a:pPr>
            <a:r>
              <a:rPr lang="en"/>
              <a:t>The machine learning algorithm that’s setting the world ablaze, however, is the </a:t>
            </a:r>
            <a:r>
              <a:rPr b="1" lang="en"/>
              <a:t>artificial neural network</a:t>
            </a:r>
          </a:p>
          <a:p>
            <a:pPr lvl="0">
              <a:spcBef>
                <a:spcPts val="0"/>
              </a:spcBef>
              <a:buNone/>
            </a:pPr>
            <a:r>
              <a:t/>
            </a:r>
            <a:endParaRPr/>
          </a:p>
        </p:txBody>
      </p:sp>
      <p:sp>
        <p:nvSpPr>
          <p:cNvPr id="190" name="Shape 190"/>
          <p:cNvSpPr/>
          <p:nvPr/>
        </p:nvSpPr>
        <p:spPr>
          <a:xfrm>
            <a:off x="4528150" y="696625"/>
            <a:ext cx="3669000" cy="3471600"/>
          </a:xfrm>
          <a:prstGeom prst="rect">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91" name="Shape 191"/>
          <p:cNvPicPr preferRelativeResize="0"/>
          <p:nvPr/>
        </p:nvPicPr>
        <p:blipFill>
          <a:blip r:embed="rId3">
            <a:alphaModFix/>
          </a:blip>
          <a:stretch>
            <a:fillRect/>
          </a:stretch>
        </p:blipFill>
        <p:spPr>
          <a:xfrm>
            <a:off x="4693512" y="769162"/>
            <a:ext cx="3338224" cy="3338224"/>
          </a:xfrm>
          <a:prstGeom prst="rect">
            <a:avLst/>
          </a:prstGeom>
          <a:noFill/>
          <a:ln>
            <a:noFill/>
          </a:ln>
        </p:spPr>
      </p:pic>
      <p:pic>
        <p:nvPicPr>
          <p:cNvPr descr="LOGO-B-01.png" id="192" name="Shape 192"/>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type="title"/>
          </p:nvPr>
        </p:nvSpPr>
        <p:spPr>
          <a:xfrm>
            <a:off x="311700" y="445025"/>
            <a:ext cx="3609300" cy="572700"/>
          </a:xfrm>
          <a:prstGeom prst="rect">
            <a:avLst/>
          </a:prstGeom>
        </p:spPr>
        <p:txBody>
          <a:bodyPr anchorCtr="0" anchor="t" bIns="91425" lIns="91425" rIns="91425" tIns="91425">
            <a:noAutofit/>
          </a:bodyPr>
          <a:lstStyle/>
          <a:p>
            <a:pPr lvl="0" algn="ctr">
              <a:spcBef>
                <a:spcPts val="0"/>
              </a:spcBef>
              <a:buNone/>
            </a:pPr>
            <a:r>
              <a:rPr lang="en"/>
              <a:t>Artificial Neural Network</a:t>
            </a:r>
          </a:p>
        </p:txBody>
      </p:sp>
      <p:sp>
        <p:nvSpPr>
          <p:cNvPr id="198" name="Shape 198"/>
          <p:cNvSpPr txBox="1"/>
          <p:nvPr>
            <p:ph idx="1" type="body"/>
          </p:nvPr>
        </p:nvSpPr>
        <p:spPr>
          <a:xfrm>
            <a:off x="311700" y="1431575"/>
            <a:ext cx="3609300" cy="3416400"/>
          </a:xfrm>
          <a:prstGeom prst="rect">
            <a:avLst/>
          </a:prstGeom>
        </p:spPr>
        <p:txBody>
          <a:bodyPr anchorCtr="0" anchor="t" bIns="91425" lIns="91425" rIns="91425" tIns="91425">
            <a:noAutofit/>
          </a:bodyPr>
          <a:lstStyle/>
          <a:p>
            <a:pPr lvl="0" algn="ctr">
              <a:spcBef>
                <a:spcPts val="0"/>
              </a:spcBef>
              <a:buNone/>
            </a:pPr>
            <a:r>
              <a:rPr lang="en"/>
              <a:t>A technique inspired by how our brain’s neurons work.</a:t>
            </a:r>
          </a:p>
          <a:p>
            <a:pPr indent="0" lvl="0" marL="0" algn="ctr">
              <a:spcBef>
                <a:spcPts val="0"/>
              </a:spcBef>
              <a:spcAft>
                <a:spcPts val="0"/>
              </a:spcAft>
              <a:buNone/>
            </a:pPr>
            <a:r>
              <a:rPr lang="en">
                <a:solidFill>
                  <a:srgbClr val="ADADAD"/>
                </a:solidFill>
              </a:rPr>
              <a:t>This artificial brain can learn how to identify chairs from photos, for example. Over time, it’ll learn what the characteristics of chairs are, and increase its probability of identifying them.</a:t>
            </a:r>
          </a:p>
          <a:p>
            <a:pPr lvl="0">
              <a:spcBef>
                <a:spcPts val="0"/>
              </a:spcBef>
              <a:buNone/>
            </a:pPr>
            <a:r>
              <a:t/>
            </a:r>
            <a:endParaRPr/>
          </a:p>
        </p:txBody>
      </p:sp>
      <p:sp>
        <p:nvSpPr>
          <p:cNvPr id="199" name="Shape 199"/>
          <p:cNvSpPr/>
          <p:nvPr/>
        </p:nvSpPr>
        <p:spPr>
          <a:xfrm>
            <a:off x="4744925" y="872575"/>
            <a:ext cx="3774600" cy="3681600"/>
          </a:xfrm>
          <a:prstGeom prst="rect">
            <a:avLst/>
          </a:prstGeom>
          <a:solidFill>
            <a:srgbClr val="FFFFFF"/>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200" name="Shape 200"/>
          <p:cNvPicPr preferRelativeResize="0"/>
          <p:nvPr/>
        </p:nvPicPr>
        <p:blipFill>
          <a:blip r:embed="rId3">
            <a:alphaModFix/>
          </a:blip>
          <a:stretch>
            <a:fillRect/>
          </a:stretch>
        </p:blipFill>
        <p:spPr>
          <a:xfrm>
            <a:off x="5211674" y="1005175"/>
            <a:ext cx="2841095" cy="3416398"/>
          </a:xfrm>
          <a:prstGeom prst="rect">
            <a:avLst/>
          </a:prstGeom>
          <a:noFill/>
          <a:ln>
            <a:noFill/>
          </a:ln>
        </p:spPr>
      </p:pic>
      <p:pic>
        <p:nvPicPr>
          <p:cNvPr descr="LOGO-B-01.png" id="201" name="Shape 201"/>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5" name="Shape 205"/>
        <p:cNvGrpSpPr/>
        <p:nvPr/>
      </p:nvGrpSpPr>
      <p:grpSpPr>
        <a:xfrm>
          <a:off x="0" y="0"/>
          <a:ext cx="0" cy="0"/>
          <a:chOff x="0" y="0"/>
          <a:chExt cx="0" cy="0"/>
        </a:xfrm>
      </p:grpSpPr>
      <p:sp>
        <p:nvSpPr>
          <p:cNvPr id="206" name="Shape 206"/>
          <p:cNvSpPr txBox="1"/>
          <p:nvPr>
            <p:ph idx="1" type="body"/>
          </p:nvPr>
        </p:nvSpPr>
        <p:spPr>
          <a:xfrm>
            <a:off x="311700" y="549200"/>
            <a:ext cx="8131200" cy="3913800"/>
          </a:xfrm>
          <a:prstGeom prst="rect">
            <a:avLst/>
          </a:prstGeom>
        </p:spPr>
        <p:txBody>
          <a:bodyPr anchorCtr="0" anchor="t" bIns="91425" lIns="91425" rIns="91425" tIns="91425">
            <a:noAutofit/>
          </a:bodyPr>
          <a:lstStyle/>
          <a:p>
            <a:pPr lvl="0" rtl="0" algn="ctr">
              <a:spcBef>
                <a:spcPts val="0"/>
              </a:spcBef>
              <a:buNone/>
            </a:pPr>
            <a:r>
              <a:t/>
            </a:r>
            <a:endParaRPr sz="2400">
              <a:solidFill>
                <a:srgbClr val="999999"/>
              </a:solidFill>
              <a:latin typeface="Calibri"/>
              <a:ea typeface="Calibri"/>
              <a:cs typeface="Calibri"/>
              <a:sym typeface="Calibri"/>
            </a:endParaRPr>
          </a:p>
          <a:p>
            <a:pPr lvl="0" rtl="0" algn="ctr">
              <a:spcBef>
                <a:spcPts val="0"/>
              </a:spcBef>
              <a:buNone/>
            </a:pPr>
            <a:r>
              <a:t/>
            </a:r>
            <a:endParaRPr sz="2400">
              <a:solidFill>
                <a:srgbClr val="999999"/>
              </a:solidFill>
              <a:latin typeface="Calibri"/>
              <a:ea typeface="Calibri"/>
              <a:cs typeface="Calibri"/>
              <a:sym typeface="Calibri"/>
            </a:endParaRPr>
          </a:p>
          <a:p>
            <a:pPr lvl="0" rtl="0" algn="ctr">
              <a:spcBef>
                <a:spcPts val="0"/>
              </a:spcBef>
              <a:buNone/>
            </a:pPr>
            <a:r>
              <a:t/>
            </a:r>
            <a:endParaRPr/>
          </a:p>
        </p:txBody>
      </p:sp>
      <p:pic>
        <p:nvPicPr>
          <p:cNvPr descr="LOGO-B-01.png" id="207" name="Shape 207"/>
          <p:cNvPicPr preferRelativeResize="0"/>
          <p:nvPr/>
        </p:nvPicPr>
        <p:blipFill>
          <a:blip r:embed="rId3">
            <a:alphaModFix/>
          </a:blip>
          <a:stretch>
            <a:fillRect/>
          </a:stretch>
        </p:blipFill>
        <p:spPr>
          <a:xfrm>
            <a:off x="311700" y="4462999"/>
            <a:ext cx="1654925" cy="420399"/>
          </a:xfrm>
          <a:prstGeom prst="rect">
            <a:avLst/>
          </a:prstGeom>
          <a:noFill/>
          <a:ln>
            <a:noFill/>
          </a:ln>
        </p:spPr>
      </p:pic>
      <p:sp>
        <p:nvSpPr>
          <p:cNvPr id="208" name="Shape 208"/>
          <p:cNvSpPr txBox="1"/>
          <p:nvPr/>
        </p:nvSpPr>
        <p:spPr>
          <a:xfrm>
            <a:off x="724500" y="396800"/>
            <a:ext cx="5997300" cy="699600"/>
          </a:xfrm>
          <a:prstGeom prst="rect">
            <a:avLst/>
          </a:prstGeom>
          <a:noFill/>
          <a:ln>
            <a:noFill/>
          </a:ln>
        </p:spPr>
        <p:txBody>
          <a:bodyPr anchorCtr="0" anchor="ctr" bIns="91425" lIns="91425" rIns="91425" tIns="91425">
            <a:noAutofit/>
          </a:bodyPr>
          <a:lstStyle/>
          <a:p>
            <a:pPr lvl="0" rtl="0">
              <a:spcBef>
                <a:spcPts val="0"/>
              </a:spcBef>
              <a:buNone/>
            </a:pPr>
            <a:r>
              <a:rPr lang="en" sz="2800">
                <a:solidFill>
                  <a:schemeClr val="dk1"/>
                </a:solidFill>
              </a:rPr>
              <a:t>The NN Algorithm</a:t>
            </a:r>
          </a:p>
        </p:txBody>
      </p:sp>
      <p:pic>
        <p:nvPicPr>
          <p:cNvPr id="209" name="Shape 209"/>
          <p:cNvPicPr preferRelativeResize="0"/>
          <p:nvPr/>
        </p:nvPicPr>
        <p:blipFill>
          <a:blip r:embed="rId4">
            <a:alphaModFix/>
          </a:blip>
          <a:stretch>
            <a:fillRect/>
          </a:stretch>
        </p:blipFill>
        <p:spPr>
          <a:xfrm>
            <a:off x="1488050" y="1317420"/>
            <a:ext cx="1805574" cy="2377349"/>
          </a:xfrm>
          <a:prstGeom prst="rect">
            <a:avLst/>
          </a:prstGeom>
          <a:noFill/>
          <a:ln>
            <a:noFill/>
          </a:ln>
        </p:spPr>
      </p:pic>
      <p:pic>
        <p:nvPicPr>
          <p:cNvPr descr="Screen Shot 2016-09-19 at 9.23.37 PM.png" id="210" name="Shape 210"/>
          <p:cNvPicPr preferRelativeResize="0"/>
          <p:nvPr/>
        </p:nvPicPr>
        <p:blipFill>
          <a:blip r:embed="rId5">
            <a:alphaModFix/>
          </a:blip>
          <a:stretch>
            <a:fillRect/>
          </a:stretch>
        </p:blipFill>
        <p:spPr>
          <a:xfrm>
            <a:off x="3860825" y="1317425"/>
            <a:ext cx="3733800" cy="514350"/>
          </a:xfrm>
          <a:prstGeom prst="rect">
            <a:avLst/>
          </a:prstGeom>
          <a:noFill/>
          <a:ln>
            <a:noFill/>
          </a:ln>
        </p:spPr>
      </p:pic>
      <p:pic>
        <p:nvPicPr>
          <p:cNvPr descr="Screen Shot 2016-09-19 at 9.24.57 PM.png" id="211" name="Shape 211"/>
          <p:cNvPicPr preferRelativeResize="0"/>
          <p:nvPr/>
        </p:nvPicPr>
        <p:blipFill>
          <a:blip r:embed="rId6">
            <a:alphaModFix/>
          </a:blip>
          <a:stretch>
            <a:fillRect/>
          </a:stretch>
        </p:blipFill>
        <p:spPr>
          <a:xfrm>
            <a:off x="3860825" y="1983250"/>
            <a:ext cx="3733800" cy="1718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5" name="Shape 215"/>
        <p:cNvGrpSpPr/>
        <p:nvPr/>
      </p:nvGrpSpPr>
      <p:grpSpPr>
        <a:xfrm>
          <a:off x="0" y="0"/>
          <a:ext cx="0" cy="0"/>
          <a:chOff x="0" y="0"/>
          <a:chExt cx="0" cy="0"/>
        </a:xfrm>
      </p:grpSpPr>
      <p:sp>
        <p:nvSpPr>
          <p:cNvPr id="216" name="Shape 216"/>
          <p:cNvSpPr txBox="1"/>
          <p:nvPr>
            <p:ph type="title"/>
          </p:nvPr>
        </p:nvSpPr>
        <p:spPr>
          <a:xfrm>
            <a:off x="311700" y="445025"/>
            <a:ext cx="3250200" cy="572700"/>
          </a:xfrm>
          <a:prstGeom prst="rect">
            <a:avLst/>
          </a:prstGeom>
        </p:spPr>
        <p:txBody>
          <a:bodyPr anchorCtr="0" anchor="t" bIns="91425" lIns="91425" rIns="91425" tIns="91425">
            <a:noAutofit/>
          </a:bodyPr>
          <a:lstStyle/>
          <a:p>
            <a:pPr lvl="0" algn="ctr">
              <a:spcBef>
                <a:spcPts val="0"/>
              </a:spcBef>
              <a:buNone/>
            </a:pPr>
            <a:r>
              <a:rPr lang="en"/>
              <a:t>Deep Learning</a:t>
            </a:r>
          </a:p>
        </p:txBody>
      </p:sp>
      <p:sp>
        <p:nvSpPr>
          <p:cNvPr id="217" name="Shape 217"/>
          <p:cNvSpPr txBox="1"/>
          <p:nvPr>
            <p:ph idx="1" type="body"/>
          </p:nvPr>
        </p:nvSpPr>
        <p:spPr>
          <a:xfrm>
            <a:off x="311700" y="1398725"/>
            <a:ext cx="3250200" cy="3416400"/>
          </a:xfrm>
          <a:prstGeom prst="rect">
            <a:avLst/>
          </a:prstGeom>
        </p:spPr>
        <p:txBody>
          <a:bodyPr anchorCtr="0" anchor="t" bIns="91425" lIns="91425" rIns="91425" tIns="91425">
            <a:noAutofit/>
          </a:bodyPr>
          <a:lstStyle/>
          <a:p>
            <a:pPr lvl="0" algn="ctr">
              <a:spcBef>
                <a:spcPts val="0"/>
              </a:spcBef>
              <a:buNone/>
            </a:pPr>
            <a:r>
              <a:rPr lang="en"/>
              <a:t>Is simply a set of methods for training multi-layered artificial neural networks.</a:t>
            </a:r>
          </a:p>
          <a:p>
            <a:pPr lvl="0" algn="ctr">
              <a:spcBef>
                <a:spcPts val="0"/>
              </a:spcBef>
              <a:buNone/>
            </a:pPr>
            <a:r>
              <a:rPr lang="en"/>
              <a:t>Used mostly on finding patterns from data. </a:t>
            </a:r>
          </a:p>
          <a:p>
            <a:pPr lvl="0" algn="ctr">
              <a:spcBef>
                <a:spcPts val="0"/>
              </a:spcBef>
              <a:buNone/>
            </a:pPr>
            <a:r>
              <a:t/>
            </a:r>
            <a:endParaRPr/>
          </a:p>
        </p:txBody>
      </p:sp>
      <p:pic>
        <p:nvPicPr>
          <p:cNvPr id="218" name="Shape 218"/>
          <p:cNvPicPr preferRelativeResize="0"/>
          <p:nvPr/>
        </p:nvPicPr>
        <p:blipFill>
          <a:blip r:embed="rId3">
            <a:alphaModFix/>
          </a:blip>
          <a:stretch>
            <a:fillRect/>
          </a:stretch>
        </p:blipFill>
        <p:spPr>
          <a:xfrm>
            <a:off x="4088925" y="1246325"/>
            <a:ext cx="4676924" cy="2630775"/>
          </a:xfrm>
          <a:prstGeom prst="rect">
            <a:avLst/>
          </a:prstGeom>
          <a:noFill/>
          <a:ln>
            <a:noFill/>
          </a:ln>
        </p:spPr>
      </p:pic>
      <p:pic>
        <p:nvPicPr>
          <p:cNvPr descr="LOGO-B-01.png" id="219" name="Shape 219"/>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0" y="0"/>
            <a:ext cx="9143998" cy="5714999"/>
          </a:xfrm>
          <a:prstGeom prst="rect">
            <a:avLst/>
          </a:prstGeom>
          <a:noFill/>
          <a:ln>
            <a:noFill/>
          </a:ln>
        </p:spPr>
      </p:pic>
      <p:pic>
        <p:nvPicPr>
          <p:cNvPr descr="LOGO-B-01.png" id="63" name="Shape 63"/>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p:nvPr/>
        </p:nvSpPr>
        <p:spPr>
          <a:xfrm>
            <a:off x="3504075" y="310000"/>
            <a:ext cx="5537700" cy="43743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25" name="Shape 225"/>
          <p:cNvSpPr/>
          <p:nvPr/>
        </p:nvSpPr>
        <p:spPr>
          <a:xfrm>
            <a:off x="4607700" y="711300"/>
            <a:ext cx="4247100" cy="35181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26" name="Shape 226"/>
          <p:cNvSpPr/>
          <p:nvPr/>
        </p:nvSpPr>
        <p:spPr>
          <a:xfrm>
            <a:off x="6652425" y="1910000"/>
            <a:ext cx="1849500" cy="18930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descr="LOGO-B-01.png" id="227" name="Shape 227"/>
          <p:cNvPicPr preferRelativeResize="0"/>
          <p:nvPr/>
        </p:nvPicPr>
        <p:blipFill>
          <a:blip r:embed="rId3">
            <a:alphaModFix/>
          </a:blip>
          <a:stretch>
            <a:fillRect/>
          </a:stretch>
        </p:blipFill>
        <p:spPr>
          <a:xfrm>
            <a:off x="311700" y="4462999"/>
            <a:ext cx="1654925" cy="420399"/>
          </a:xfrm>
          <a:prstGeom prst="rect">
            <a:avLst/>
          </a:prstGeom>
          <a:noFill/>
          <a:ln>
            <a:noFill/>
          </a:ln>
        </p:spPr>
      </p:pic>
      <p:sp>
        <p:nvSpPr>
          <p:cNvPr id="228" name="Shape 228"/>
          <p:cNvSpPr txBox="1"/>
          <p:nvPr/>
        </p:nvSpPr>
        <p:spPr>
          <a:xfrm>
            <a:off x="225349" y="1847275"/>
            <a:ext cx="1654800" cy="426900"/>
          </a:xfrm>
          <a:prstGeom prst="rect">
            <a:avLst/>
          </a:prstGeom>
          <a:noFill/>
          <a:ln>
            <a:noFill/>
          </a:ln>
        </p:spPr>
        <p:txBody>
          <a:bodyPr anchorCtr="0" anchor="t" bIns="91425" lIns="91425" rIns="91425" tIns="91425">
            <a:noAutofit/>
          </a:bodyPr>
          <a:lstStyle/>
          <a:p>
            <a:pPr lvl="0" rtl="0" algn="ctr">
              <a:spcBef>
                <a:spcPts val="0"/>
              </a:spcBef>
              <a:buNone/>
            </a:pPr>
            <a:r>
              <a:rPr b="1" lang="en" sz="1500">
                <a:solidFill>
                  <a:srgbClr val="6FA8DC"/>
                </a:solidFill>
              </a:rPr>
              <a:t>Artificial Intelligence (AI)</a:t>
            </a:r>
          </a:p>
        </p:txBody>
      </p:sp>
      <p:sp>
        <p:nvSpPr>
          <p:cNvPr id="229" name="Shape 229"/>
          <p:cNvSpPr txBox="1"/>
          <p:nvPr/>
        </p:nvSpPr>
        <p:spPr>
          <a:xfrm>
            <a:off x="2090724" y="1960600"/>
            <a:ext cx="14802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Narrow or Weak AI</a:t>
            </a:r>
          </a:p>
        </p:txBody>
      </p:sp>
      <p:sp>
        <p:nvSpPr>
          <p:cNvPr id="230" name="Shape 230"/>
          <p:cNvSpPr txBox="1"/>
          <p:nvPr/>
        </p:nvSpPr>
        <p:spPr>
          <a:xfrm>
            <a:off x="515456" y="469000"/>
            <a:ext cx="12474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General or Strong AI</a:t>
            </a:r>
          </a:p>
        </p:txBody>
      </p:sp>
      <p:sp>
        <p:nvSpPr>
          <p:cNvPr id="231" name="Shape 231"/>
          <p:cNvSpPr txBox="1"/>
          <p:nvPr/>
        </p:nvSpPr>
        <p:spPr>
          <a:xfrm>
            <a:off x="3282370" y="2007125"/>
            <a:ext cx="16548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Machine Learning</a:t>
            </a:r>
          </a:p>
        </p:txBody>
      </p:sp>
      <p:sp>
        <p:nvSpPr>
          <p:cNvPr id="232" name="Shape 232"/>
          <p:cNvSpPr txBox="1"/>
          <p:nvPr/>
        </p:nvSpPr>
        <p:spPr>
          <a:xfrm>
            <a:off x="4989469" y="1167600"/>
            <a:ext cx="14802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Supervised Learning</a:t>
            </a:r>
          </a:p>
        </p:txBody>
      </p:sp>
      <p:sp>
        <p:nvSpPr>
          <p:cNvPr id="233" name="Shape 233"/>
          <p:cNvSpPr txBox="1"/>
          <p:nvPr/>
        </p:nvSpPr>
        <p:spPr>
          <a:xfrm>
            <a:off x="5042970" y="3147400"/>
            <a:ext cx="15606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Unsupervised Learning</a:t>
            </a:r>
          </a:p>
        </p:txBody>
      </p:sp>
      <p:sp>
        <p:nvSpPr>
          <p:cNvPr id="234" name="Shape 234"/>
          <p:cNvSpPr txBox="1"/>
          <p:nvPr/>
        </p:nvSpPr>
        <p:spPr>
          <a:xfrm>
            <a:off x="4989462" y="2157500"/>
            <a:ext cx="14943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Algorithms</a:t>
            </a:r>
          </a:p>
        </p:txBody>
      </p:sp>
      <p:sp>
        <p:nvSpPr>
          <p:cNvPr id="235" name="Shape 235"/>
          <p:cNvSpPr txBox="1"/>
          <p:nvPr/>
        </p:nvSpPr>
        <p:spPr>
          <a:xfrm>
            <a:off x="6869069" y="2040025"/>
            <a:ext cx="13476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Artificial Neural Networks</a:t>
            </a:r>
          </a:p>
        </p:txBody>
      </p:sp>
      <p:sp>
        <p:nvSpPr>
          <p:cNvPr id="236" name="Shape 236"/>
          <p:cNvSpPr txBox="1"/>
          <p:nvPr/>
        </p:nvSpPr>
        <p:spPr>
          <a:xfrm>
            <a:off x="6930918" y="3127700"/>
            <a:ext cx="12474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FFFFFF"/>
                </a:solidFill>
              </a:rPr>
              <a:t>Deep Learning</a:t>
            </a:r>
          </a:p>
        </p:txBody>
      </p:sp>
      <p:cxnSp>
        <p:nvCxnSpPr>
          <p:cNvPr id="237" name="Shape 237"/>
          <p:cNvCxnSpPr>
            <a:endCxn id="236" idx="0"/>
          </p:cNvCxnSpPr>
          <p:nvPr/>
        </p:nvCxnSpPr>
        <p:spPr>
          <a:xfrm>
            <a:off x="7545318" y="2855600"/>
            <a:ext cx="9300" cy="272100"/>
          </a:xfrm>
          <a:prstGeom prst="straightConnector1">
            <a:avLst/>
          </a:prstGeom>
          <a:noFill/>
          <a:ln cap="flat" cmpd="sng" w="28575">
            <a:solidFill>
              <a:srgbClr val="FFFFFF"/>
            </a:solidFill>
            <a:prstDash val="solid"/>
            <a:round/>
            <a:headEnd len="lg" w="lg" type="none"/>
            <a:tailEnd len="lg" w="lg" type="triangle"/>
          </a:ln>
        </p:spPr>
      </p:cxnSp>
      <p:cxnSp>
        <p:nvCxnSpPr>
          <p:cNvPr id="238" name="Shape 238"/>
          <p:cNvCxnSpPr>
            <a:stCxn id="234" idx="0"/>
          </p:cNvCxnSpPr>
          <p:nvPr/>
        </p:nvCxnSpPr>
        <p:spPr>
          <a:xfrm rot="10800000">
            <a:off x="5727312" y="1748000"/>
            <a:ext cx="9300" cy="409500"/>
          </a:xfrm>
          <a:prstGeom prst="straightConnector1">
            <a:avLst/>
          </a:prstGeom>
          <a:noFill/>
          <a:ln cap="flat" cmpd="sng" w="28575">
            <a:solidFill>
              <a:srgbClr val="FFFFFF"/>
            </a:solidFill>
            <a:prstDash val="solid"/>
            <a:round/>
            <a:headEnd len="lg" w="lg" type="none"/>
            <a:tailEnd len="lg" w="lg" type="triangle"/>
          </a:ln>
        </p:spPr>
      </p:cxnSp>
      <p:cxnSp>
        <p:nvCxnSpPr>
          <p:cNvPr id="239" name="Shape 239"/>
          <p:cNvCxnSpPr/>
          <p:nvPr/>
        </p:nvCxnSpPr>
        <p:spPr>
          <a:xfrm>
            <a:off x="5736612" y="2584400"/>
            <a:ext cx="10800" cy="381000"/>
          </a:xfrm>
          <a:prstGeom prst="straightConnector1">
            <a:avLst/>
          </a:prstGeom>
          <a:noFill/>
          <a:ln cap="flat" cmpd="sng" w="28575">
            <a:solidFill>
              <a:srgbClr val="FFFFFF"/>
            </a:solidFill>
            <a:prstDash val="solid"/>
            <a:round/>
            <a:headEnd len="lg" w="lg" type="none"/>
            <a:tailEnd len="lg" w="lg" type="triangle"/>
          </a:ln>
        </p:spPr>
      </p:cxnSp>
      <p:cxnSp>
        <p:nvCxnSpPr>
          <p:cNvPr id="240" name="Shape 240"/>
          <p:cNvCxnSpPr/>
          <p:nvPr/>
        </p:nvCxnSpPr>
        <p:spPr>
          <a:xfrm rot="10800000">
            <a:off x="1076137" y="1079300"/>
            <a:ext cx="10500" cy="668700"/>
          </a:xfrm>
          <a:prstGeom prst="straightConnector1">
            <a:avLst/>
          </a:prstGeom>
          <a:noFill/>
          <a:ln cap="flat" cmpd="sng" w="28575">
            <a:solidFill>
              <a:srgbClr val="FFFFFF"/>
            </a:solidFill>
            <a:prstDash val="solid"/>
            <a:round/>
            <a:headEnd len="lg" w="lg" type="none"/>
            <a:tailEnd len="lg" w="lg" type="triangle"/>
          </a:ln>
        </p:spPr>
      </p:cxnSp>
      <p:cxnSp>
        <p:nvCxnSpPr>
          <p:cNvPr id="241" name="Shape 241"/>
          <p:cNvCxnSpPr/>
          <p:nvPr/>
        </p:nvCxnSpPr>
        <p:spPr>
          <a:xfrm>
            <a:off x="1858700" y="2272375"/>
            <a:ext cx="461400" cy="42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5" name="Shape 245"/>
        <p:cNvGrpSpPr/>
        <p:nvPr/>
      </p:nvGrpSpPr>
      <p:grpSpPr>
        <a:xfrm>
          <a:off x="0" y="0"/>
          <a:ext cx="0" cy="0"/>
          <a:chOff x="0" y="0"/>
          <a:chExt cx="0" cy="0"/>
        </a:xfrm>
      </p:grpSpPr>
      <p:sp>
        <p:nvSpPr>
          <p:cNvPr id="246" name="Shape 24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Industries using AI</a:t>
            </a:r>
          </a:p>
        </p:txBody>
      </p:sp>
      <p:sp>
        <p:nvSpPr>
          <p:cNvPr id="247" name="Shape 247"/>
          <p:cNvSpPr txBox="1"/>
          <p:nvPr>
            <p:ph idx="1" type="body"/>
          </p:nvPr>
        </p:nvSpPr>
        <p:spPr>
          <a:xfrm>
            <a:off x="311700" y="1017725"/>
            <a:ext cx="8520600" cy="3310500"/>
          </a:xfrm>
          <a:prstGeom prst="rect">
            <a:avLst/>
          </a:prstGeom>
        </p:spPr>
        <p:txBody>
          <a:bodyPr anchorCtr="0" anchor="t" bIns="91425" lIns="91425" rIns="91425" tIns="91425">
            <a:noAutofit/>
          </a:bodyPr>
          <a:lstStyle/>
          <a:p>
            <a:pPr indent="0" lvl="0" marL="0" marR="0" rtl="0">
              <a:lnSpc>
                <a:spcPct val="115000"/>
              </a:lnSpc>
              <a:spcBef>
                <a:spcPts val="0"/>
              </a:spcBef>
              <a:spcAft>
                <a:spcPts val="1600"/>
              </a:spcAft>
              <a:buNone/>
            </a:pPr>
            <a:r>
              <a:rPr b="1" lang="en" sz="1900">
                <a:solidFill>
                  <a:srgbClr val="FFFFFF"/>
                </a:solidFill>
              </a:rPr>
              <a:t>Facebook</a:t>
            </a:r>
            <a:r>
              <a:rPr lang="en"/>
              <a:t> is using deep learning in </a:t>
            </a:r>
            <a:r>
              <a:rPr b="1" lang="en" sz="1900">
                <a:solidFill>
                  <a:srgbClr val="FFFFFF"/>
                </a:solidFill>
              </a:rPr>
              <a:t>M</a:t>
            </a:r>
            <a:r>
              <a:rPr lang="en"/>
              <a:t>, virtual assistant that help users complete their tasks.</a:t>
            </a:r>
          </a:p>
          <a:p>
            <a:pPr lvl="0">
              <a:spcBef>
                <a:spcPts val="0"/>
              </a:spcBef>
              <a:buNone/>
            </a:pPr>
            <a:r>
              <a:rPr b="1" lang="en" sz="1900">
                <a:solidFill>
                  <a:srgbClr val="FFFFFF"/>
                </a:solidFill>
              </a:rPr>
              <a:t>Google</a:t>
            </a:r>
            <a:r>
              <a:rPr lang="en"/>
              <a:t> is using a deep learning system called </a:t>
            </a:r>
            <a:r>
              <a:rPr b="1" lang="en" sz="1900">
                <a:solidFill>
                  <a:srgbClr val="FFFFFF"/>
                </a:solidFill>
              </a:rPr>
              <a:t>RankBrain</a:t>
            </a:r>
            <a:r>
              <a:rPr lang="en"/>
              <a:t> to filter search results with ambiguous queries. </a:t>
            </a:r>
          </a:p>
          <a:p>
            <a:pPr lvl="0">
              <a:spcBef>
                <a:spcPts val="0"/>
              </a:spcBef>
              <a:buNone/>
            </a:pPr>
            <a:r>
              <a:rPr b="1" lang="en" sz="1900">
                <a:solidFill>
                  <a:srgbClr val="FFFFFF"/>
                </a:solidFill>
              </a:rPr>
              <a:t>Kensho</a:t>
            </a:r>
            <a:r>
              <a:rPr lang="en"/>
              <a:t> AI’s creation </a:t>
            </a:r>
            <a:r>
              <a:rPr b="1" lang="en" sz="1900">
                <a:solidFill>
                  <a:srgbClr val="FFFFFF"/>
                </a:solidFill>
              </a:rPr>
              <a:t>Warren</a:t>
            </a:r>
            <a:r>
              <a:rPr lang="en"/>
              <a:t>, is “The Siri of the financial world”. Similar to the way IBM Watson in programmed. </a:t>
            </a:r>
          </a:p>
          <a:p>
            <a:pPr lvl="0">
              <a:spcBef>
                <a:spcPts val="0"/>
              </a:spcBef>
              <a:buNone/>
            </a:pPr>
            <a:r>
              <a:rPr b="1" lang="en" sz="1900">
                <a:solidFill>
                  <a:srgbClr val="FFFFFF"/>
                </a:solidFill>
              </a:rPr>
              <a:t>LeadGenius</a:t>
            </a:r>
            <a:r>
              <a:rPr lang="en"/>
              <a:t> uses a global network of more than 500 skilled researchers in 40 different countries to train a machine learning system for </a:t>
            </a:r>
            <a:r>
              <a:rPr b="1" lang="en" sz="1900">
                <a:solidFill>
                  <a:srgbClr val="FFFFFF"/>
                </a:solidFill>
              </a:rPr>
              <a:t>B2B sales</a:t>
            </a:r>
            <a:r>
              <a:rPr lang="en"/>
              <a:t>.</a:t>
            </a:r>
          </a:p>
          <a:p>
            <a:pPr lvl="0">
              <a:spcBef>
                <a:spcPts val="0"/>
              </a:spcBef>
              <a:buNone/>
            </a:pPr>
            <a:br>
              <a:rPr lang="en"/>
            </a:br>
          </a:p>
          <a:p>
            <a:pPr lvl="0">
              <a:spcBef>
                <a:spcPts val="0"/>
              </a:spcBef>
              <a:buNone/>
            </a:pPr>
            <a:r>
              <a:t/>
            </a:r>
            <a:endParaRPr/>
          </a:p>
        </p:txBody>
      </p:sp>
      <p:pic>
        <p:nvPicPr>
          <p:cNvPr descr="LOGO-B-01.png" id="248" name="Shape 248"/>
          <p:cNvPicPr preferRelativeResize="0"/>
          <p:nvPr/>
        </p:nvPicPr>
        <p:blipFill>
          <a:blip r:embed="rId3">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2" name="Shape 252"/>
        <p:cNvGrpSpPr/>
        <p:nvPr/>
      </p:nvGrpSpPr>
      <p:grpSpPr>
        <a:xfrm>
          <a:off x="0" y="0"/>
          <a:ext cx="0" cy="0"/>
          <a:chOff x="0" y="0"/>
          <a:chExt cx="0" cy="0"/>
        </a:xfrm>
      </p:grpSpPr>
      <p:sp>
        <p:nvSpPr>
          <p:cNvPr id="253" name="Shape 253"/>
          <p:cNvSpPr txBox="1"/>
          <p:nvPr>
            <p:ph type="title"/>
          </p:nvPr>
        </p:nvSpPr>
        <p:spPr>
          <a:xfrm>
            <a:off x="311700" y="292625"/>
            <a:ext cx="8520600" cy="572700"/>
          </a:xfrm>
          <a:prstGeom prst="rect">
            <a:avLst/>
          </a:prstGeom>
        </p:spPr>
        <p:txBody>
          <a:bodyPr anchorCtr="0" anchor="t" bIns="91425" lIns="91425" rIns="91425" tIns="91425">
            <a:noAutofit/>
          </a:bodyPr>
          <a:lstStyle/>
          <a:p>
            <a:pPr lvl="0">
              <a:spcBef>
                <a:spcPts val="0"/>
              </a:spcBef>
              <a:buNone/>
            </a:pPr>
            <a:r>
              <a:rPr lang="en"/>
              <a:t>More Industries using AI...</a:t>
            </a:r>
          </a:p>
        </p:txBody>
      </p:sp>
      <p:sp>
        <p:nvSpPr>
          <p:cNvPr id="254" name="Shape 254"/>
          <p:cNvSpPr txBox="1"/>
          <p:nvPr>
            <p:ph idx="1" type="body"/>
          </p:nvPr>
        </p:nvSpPr>
        <p:spPr>
          <a:xfrm>
            <a:off x="311700" y="1000075"/>
            <a:ext cx="8520600" cy="3416400"/>
          </a:xfrm>
          <a:prstGeom prst="rect">
            <a:avLst/>
          </a:prstGeom>
        </p:spPr>
        <p:txBody>
          <a:bodyPr anchorCtr="0" anchor="t" bIns="91425" lIns="91425" rIns="91425" tIns="91425">
            <a:noAutofit/>
          </a:bodyPr>
          <a:lstStyle/>
          <a:p>
            <a:pPr lvl="0">
              <a:spcBef>
                <a:spcPts val="0"/>
              </a:spcBef>
              <a:buNone/>
            </a:pPr>
            <a:r>
              <a:rPr b="1" lang="en" sz="1900">
                <a:solidFill>
                  <a:srgbClr val="FFFFFF"/>
                </a:solidFill>
              </a:rPr>
              <a:t>Enlitic</a:t>
            </a:r>
            <a:r>
              <a:rPr lang="en"/>
              <a:t> a San Francisco s</a:t>
            </a:r>
            <a:r>
              <a:rPr lang="en">
                <a:solidFill>
                  <a:srgbClr val="ADADAD"/>
                </a:solidFill>
              </a:rPr>
              <a:t>tartup is serious about creating an AI-based medical diagnostics system that can accurately diagnose patients.</a:t>
            </a:r>
          </a:p>
          <a:p>
            <a:pPr lvl="0">
              <a:spcBef>
                <a:spcPts val="0"/>
              </a:spcBef>
              <a:buNone/>
            </a:pPr>
            <a:r>
              <a:rPr b="1" lang="en" sz="1900">
                <a:solidFill>
                  <a:srgbClr val="FFFFFF"/>
                </a:solidFill>
              </a:rPr>
              <a:t>X.ai's </a:t>
            </a:r>
            <a:r>
              <a:rPr lang="en"/>
              <a:t>tool, </a:t>
            </a:r>
            <a:r>
              <a:rPr b="1" lang="en" sz="1900">
                <a:solidFill>
                  <a:srgbClr val="FFFFFF"/>
                </a:solidFill>
              </a:rPr>
              <a:t>Amy</a:t>
            </a:r>
            <a:r>
              <a:rPr lang="en"/>
              <a:t>, schedules meetings for busy professionals. </a:t>
            </a:r>
          </a:p>
          <a:p>
            <a:pPr lvl="0">
              <a:spcBef>
                <a:spcPts val="0"/>
              </a:spcBef>
              <a:buNone/>
            </a:pPr>
            <a:r>
              <a:rPr b="1" lang="en" sz="1900">
                <a:solidFill>
                  <a:srgbClr val="FFFFFF"/>
                </a:solidFill>
              </a:rPr>
              <a:t>Legal Robot</a:t>
            </a:r>
            <a:r>
              <a:rPr lang="en"/>
              <a:t> can help consumers by providing legalese for letters and reviewing contract language.</a:t>
            </a:r>
          </a:p>
          <a:p>
            <a:pPr lvl="0">
              <a:spcBef>
                <a:spcPts val="0"/>
              </a:spcBef>
              <a:buNone/>
            </a:pPr>
            <a:r>
              <a:rPr b="1" lang="en" sz="1900">
                <a:solidFill>
                  <a:srgbClr val="FFFFFF"/>
                </a:solidFill>
              </a:rPr>
              <a:t>The</a:t>
            </a:r>
            <a:r>
              <a:rPr lang="en"/>
              <a:t> </a:t>
            </a:r>
            <a:r>
              <a:rPr b="1" lang="en" sz="1900">
                <a:solidFill>
                  <a:srgbClr val="FFFFFF"/>
                </a:solidFill>
              </a:rPr>
              <a:t>Grid</a:t>
            </a:r>
            <a:r>
              <a:rPr lang="en"/>
              <a:t> puts data to use in helping users create websites that bring results, giving them the information they need to know where to put a particular button or how to set up navigation on a certain type of site.</a:t>
            </a:r>
          </a:p>
          <a:p>
            <a:pPr lvl="0">
              <a:spcBef>
                <a:spcPts val="0"/>
              </a:spcBef>
              <a:buNone/>
            </a:pPr>
            <a:r>
              <a:t/>
            </a:r>
            <a:endParaRPr/>
          </a:p>
        </p:txBody>
      </p:sp>
      <p:pic>
        <p:nvPicPr>
          <p:cNvPr descr="LOGO-B-01.png" id="255" name="Shape 255"/>
          <p:cNvPicPr preferRelativeResize="0"/>
          <p:nvPr/>
        </p:nvPicPr>
        <p:blipFill>
          <a:blip r:embed="rId3">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9" name="Shape 259"/>
        <p:cNvGrpSpPr/>
        <p:nvPr/>
      </p:nvGrpSpPr>
      <p:grpSpPr>
        <a:xfrm>
          <a:off x="0" y="0"/>
          <a:ext cx="0" cy="0"/>
          <a:chOff x="0" y="0"/>
          <a:chExt cx="0" cy="0"/>
        </a:xfrm>
      </p:grpSpPr>
      <p:sp>
        <p:nvSpPr>
          <p:cNvPr id="260" name="Shape 26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gn="ctr">
              <a:spcBef>
                <a:spcPts val="0"/>
              </a:spcBef>
              <a:buNone/>
            </a:pPr>
            <a:r>
              <a:rPr b="1" lang="en" sz="4200">
                <a:solidFill>
                  <a:srgbClr val="FFFFFF"/>
                </a:solidFill>
              </a:rPr>
              <a:t>Advices for applying AI</a:t>
            </a:r>
          </a:p>
        </p:txBody>
      </p:sp>
      <p:pic>
        <p:nvPicPr>
          <p:cNvPr descr="LOGO-B-01.png" id="261" name="Shape 261"/>
          <p:cNvPicPr preferRelativeResize="0"/>
          <p:nvPr/>
        </p:nvPicPr>
        <p:blipFill>
          <a:blip r:embed="rId3">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5" name="Shape 265"/>
        <p:cNvGrpSpPr/>
        <p:nvPr/>
      </p:nvGrpSpPr>
      <p:grpSpPr>
        <a:xfrm>
          <a:off x="0" y="0"/>
          <a:ext cx="0" cy="0"/>
          <a:chOff x="0" y="0"/>
          <a:chExt cx="0" cy="0"/>
        </a:xfrm>
      </p:grpSpPr>
      <p:sp>
        <p:nvSpPr>
          <p:cNvPr id="266" name="Shape 266"/>
          <p:cNvSpPr txBox="1"/>
          <p:nvPr>
            <p:ph idx="1" type="body"/>
          </p:nvPr>
        </p:nvSpPr>
        <p:spPr>
          <a:xfrm>
            <a:off x="311700" y="707362"/>
            <a:ext cx="3604800" cy="3416400"/>
          </a:xfrm>
          <a:prstGeom prst="rect">
            <a:avLst/>
          </a:prstGeom>
        </p:spPr>
        <p:txBody>
          <a:bodyPr anchorCtr="0" anchor="t" bIns="91425" lIns="91425" rIns="91425" tIns="91425">
            <a:noAutofit/>
          </a:bodyPr>
          <a:lstStyle/>
          <a:p>
            <a:pPr lvl="0" algn="l">
              <a:spcBef>
                <a:spcPts val="0"/>
              </a:spcBef>
              <a:buNone/>
            </a:pPr>
            <a:r>
              <a:t/>
            </a:r>
            <a:endParaRPr/>
          </a:p>
          <a:p>
            <a:pPr lvl="0" rtl="0" algn="ctr">
              <a:spcBef>
                <a:spcPts val="0"/>
              </a:spcBef>
              <a:buNone/>
            </a:pPr>
            <a:r>
              <a:rPr lang="en"/>
              <a:t>A very own new </a:t>
            </a:r>
            <a:r>
              <a:rPr b="1" lang="en">
                <a:solidFill>
                  <a:srgbClr val="FFFFFF"/>
                </a:solidFill>
              </a:rPr>
              <a:t>d</a:t>
            </a:r>
            <a:r>
              <a:rPr b="1" lang="en">
                <a:solidFill>
                  <a:srgbClr val="FFFFFF"/>
                </a:solidFill>
              </a:rPr>
              <a:t>ata set</a:t>
            </a:r>
            <a:r>
              <a:rPr lang="en"/>
              <a:t> to train ML models</a:t>
            </a:r>
          </a:p>
          <a:p>
            <a:pPr lvl="0" algn="ctr">
              <a:spcBef>
                <a:spcPts val="0"/>
              </a:spcBef>
              <a:buNone/>
            </a:pPr>
            <a:r>
              <a:rPr lang="en"/>
              <a:t>A completely different </a:t>
            </a:r>
            <a:r>
              <a:rPr b="1" lang="en">
                <a:solidFill>
                  <a:srgbClr val="FFFFFF"/>
                </a:solidFill>
              </a:rPr>
              <a:t>approach</a:t>
            </a:r>
            <a:r>
              <a:rPr lang="en"/>
              <a:t> to solve big problems using AI</a:t>
            </a:r>
          </a:p>
        </p:txBody>
      </p:sp>
      <p:pic>
        <p:nvPicPr>
          <p:cNvPr descr="LOGO-B-01.png" id="267" name="Shape 267"/>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268" name="Shape 268"/>
          <p:cNvPicPr preferRelativeResize="0"/>
          <p:nvPr/>
        </p:nvPicPr>
        <p:blipFill>
          <a:blip r:embed="rId4">
            <a:alphaModFix/>
          </a:blip>
          <a:stretch>
            <a:fillRect/>
          </a:stretch>
        </p:blipFill>
        <p:spPr>
          <a:xfrm>
            <a:off x="5255224" y="368123"/>
            <a:ext cx="3210374" cy="4094876"/>
          </a:xfrm>
          <a:prstGeom prst="rect">
            <a:avLst/>
          </a:prstGeom>
          <a:noFill/>
          <a:ln>
            <a:noFill/>
          </a:ln>
        </p:spPr>
      </p:pic>
      <p:sp>
        <p:nvSpPr>
          <p:cNvPr id="269" name="Shape 269"/>
          <p:cNvSpPr/>
          <p:nvPr/>
        </p:nvSpPr>
        <p:spPr>
          <a:xfrm>
            <a:off x="5695950" y="3684275"/>
            <a:ext cx="1028700" cy="285900"/>
          </a:xfrm>
          <a:prstGeom prst="rect">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3" name="Shape 273"/>
        <p:cNvGrpSpPr/>
        <p:nvPr/>
      </p:nvGrpSpPr>
      <p:grpSpPr>
        <a:xfrm>
          <a:off x="0" y="0"/>
          <a:ext cx="0" cy="0"/>
          <a:chOff x="0" y="0"/>
          <a:chExt cx="0" cy="0"/>
        </a:xfrm>
      </p:grpSpPr>
      <p:sp>
        <p:nvSpPr>
          <p:cNvPr id="274" name="Shape 274"/>
          <p:cNvSpPr txBox="1"/>
          <p:nvPr>
            <p:ph idx="1" type="body"/>
          </p:nvPr>
        </p:nvSpPr>
        <p:spPr>
          <a:xfrm>
            <a:off x="311700" y="1457275"/>
            <a:ext cx="3574500" cy="2684100"/>
          </a:xfrm>
          <a:prstGeom prst="rect">
            <a:avLst/>
          </a:prstGeom>
        </p:spPr>
        <p:txBody>
          <a:bodyPr anchorCtr="0" anchor="t" bIns="91425" lIns="91425" rIns="91425" tIns="91425">
            <a:noAutofit/>
          </a:bodyPr>
          <a:lstStyle/>
          <a:p>
            <a:pPr lvl="0" algn="ctr">
              <a:spcBef>
                <a:spcPts val="0"/>
              </a:spcBef>
              <a:buNone/>
            </a:pPr>
            <a:r>
              <a:rPr lang="en"/>
              <a:t>It’s better to have the best </a:t>
            </a:r>
            <a:r>
              <a:rPr b="1" lang="en">
                <a:solidFill>
                  <a:srgbClr val="FFFFFF"/>
                </a:solidFill>
              </a:rPr>
              <a:t>data</a:t>
            </a:r>
            <a:r>
              <a:rPr lang="en"/>
              <a:t> to solve a specific problem or to be playing a different </a:t>
            </a:r>
            <a:r>
              <a:rPr b="1" lang="en">
                <a:solidFill>
                  <a:srgbClr val="FFFFFF"/>
                </a:solidFill>
              </a:rPr>
              <a:t>game</a:t>
            </a:r>
            <a:r>
              <a:rPr lang="en"/>
              <a:t>.</a:t>
            </a:r>
          </a:p>
        </p:txBody>
      </p:sp>
      <p:pic>
        <p:nvPicPr>
          <p:cNvPr descr="LOGO-B-01.png" id="275" name="Shape 275"/>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276" name="Shape 276"/>
          <p:cNvPicPr preferRelativeResize="0"/>
          <p:nvPr/>
        </p:nvPicPr>
        <p:blipFill>
          <a:blip r:embed="rId4">
            <a:alphaModFix/>
          </a:blip>
          <a:stretch>
            <a:fillRect/>
          </a:stretch>
        </p:blipFill>
        <p:spPr>
          <a:xfrm>
            <a:off x="4334224" y="1066800"/>
            <a:ext cx="4381050" cy="24650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0" name="Shape 280"/>
        <p:cNvGrpSpPr/>
        <p:nvPr/>
      </p:nvGrpSpPr>
      <p:grpSpPr>
        <a:xfrm>
          <a:off x="0" y="0"/>
          <a:ext cx="0" cy="0"/>
          <a:chOff x="0" y="0"/>
          <a:chExt cx="0" cy="0"/>
        </a:xfrm>
      </p:grpSpPr>
      <p:sp>
        <p:nvSpPr>
          <p:cNvPr id="281" name="Shape 281"/>
          <p:cNvSpPr txBox="1"/>
          <p:nvPr>
            <p:ph idx="1" type="body"/>
          </p:nvPr>
        </p:nvSpPr>
        <p:spPr>
          <a:xfrm>
            <a:off x="311700" y="771475"/>
            <a:ext cx="3726900" cy="3416400"/>
          </a:xfrm>
          <a:prstGeom prst="rect">
            <a:avLst/>
          </a:prstGeom>
        </p:spPr>
        <p:txBody>
          <a:bodyPr anchorCtr="0" anchor="t" bIns="91425" lIns="91425" rIns="91425" tIns="91425">
            <a:noAutofit/>
          </a:bodyPr>
          <a:lstStyle/>
          <a:p>
            <a:pPr lvl="0" algn="ctr">
              <a:spcBef>
                <a:spcPts val="0"/>
              </a:spcBef>
              <a:buNone/>
            </a:pPr>
            <a:r>
              <a:rPr lang="en" sz="3700">
                <a:solidFill>
                  <a:srgbClr val="FFFFFF"/>
                </a:solidFill>
              </a:rPr>
              <a:t>“Data is the fuel”</a:t>
            </a:r>
          </a:p>
          <a:p>
            <a:pPr lvl="0" algn="ctr">
              <a:spcBef>
                <a:spcPts val="0"/>
              </a:spcBef>
              <a:buNone/>
            </a:pPr>
            <a:r>
              <a:rPr lang="en"/>
              <a:t>We feed data for training machine learning models that can create powerful network effects at scale.</a:t>
            </a:r>
          </a:p>
        </p:txBody>
      </p:sp>
      <p:pic>
        <p:nvPicPr>
          <p:cNvPr descr="LOGO-B-01.png" id="282" name="Shape 282"/>
          <p:cNvPicPr preferRelativeResize="0"/>
          <p:nvPr/>
        </p:nvPicPr>
        <p:blipFill>
          <a:blip r:embed="rId3">
            <a:alphaModFix/>
          </a:blip>
          <a:stretch>
            <a:fillRect/>
          </a:stretch>
        </p:blipFill>
        <p:spPr>
          <a:xfrm>
            <a:off x="311700" y="4462999"/>
            <a:ext cx="1654925" cy="420399"/>
          </a:xfrm>
          <a:prstGeom prst="rect">
            <a:avLst/>
          </a:prstGeom>
          <a:noFill/>
          <a:ln>
            <a:noFill/>
          </a:ln>
        </p:spPr>
      </p:pic>
      <p:sp>
        <p:nvSpPr>
          <p:cNvPr id="283" name="Shape 283"/>
          <p:cNvSpPr/>
          <p:nvPr/>
        </p:nvSpPr>
        <p:spPr>
          <a:xfrm>
            <a:off x="5016225" y="770150"/>
            <a:ext cx="3185400" cy="3356700"/>
          </a:xfrm>
          <a:prstGeom prst="rect">
            <a:avLst/>
          </a:prstGeom>
          <a:solidFill>
            <a:srgbClr val="FFFFFF"/>
          </a:solid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284" name="Shape 284"/>
          <p:cNvPicPr preferRelativeResize="0"/>
          <p:nvPr/>
        </p:nvPicPr>
        <p:blipFill>
          <a:blip r:embed="rId4">
            <a:alphaModFix/>
          </a:blip>
          <a:stretch>
            <a:fillRect/>
          </a:stretch>
        </p:blipFill>
        <p:spPr>
          <a:xfrm>
            <a:off x="5382175" y="1035874"/>
            <a:ext cx="2592924" cy="28875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8" name="Shape 288"/>
        <p:cNvGrpSpPr/>
        <p:nvPr/>
      </p:nvGrpSpPr>
      <p:grpSpPr>
        <a:xfrm>
          <a:off x="0" y="0"/>
          <a:ext cx="0" cy="0"/>
          <a:chOff x="0" y="0"/>
          <a:chExt cx="0" cy="0"/>
        </a:xfrm>
      </p:grpSpPr>
      <p:sp>
        <p:nvSpPr>
          <p:cNvPr id="289" name="Shape 289"/>
          <p:cNvSpPr txBox="1"/>
          <p:nvPr>
            <p:ph idx="1" type="body"/>
          </p:nvPr>
        </p:nvSpPr>
        <p:spPr>
          <a:xfrm>
            <a:off x="311700" y="1382100"/>
            <a:ext cx="3402900" cy="2646000"/>
          </a:xfrm>
          <a:prstGeom prst="rect">
            <a:avLst/>
          </a:prstGeom>
        </p:spPr>
        <p:txBody>
          <a:bodyPr anchorCtr="0" anchor="t" bIns="91425" lIns="91425" rIns="91425" tIns="91425">
            <a:noAutofit/>
          </a:bodyPr>
          <a:lstStyle/>
          <a:p>
            <a:pPr lvl="0" algn="ctr">
              <a:spcBef>
                <a:spcPts val="0"/>
              </a:spcBef>
              <a:buNone/>
            </a:pPr>
            <a:r>
              <a:rPr lang="en" sz="1900"/>
              <a:t>It’s </a:t>
            </a:r>
            <a:r>
              <a:rPr b="1" lang="en" sz="1900">
                <a:solidFill>
                  <a:srgbClr val="FFFFFF"/>
                </a:solidFill>
              </a:rPr>
              <a:t>nearly impossible</a:t>
            </a:r>
            <a:r>
              <a:rPr lang="en" sz="1900"/>
              <a:t> to develop a competitive advantage around </a:t>
            </a:r>
            <a:r>
              <a:rPr b="1" lang="en" sz="1900">
                <a:solidFill>
                  <a:srgbClr val="FFFFFF"/>
                </a:solidFill>
              </a:rPr>
              <a:t>algorithm</a:t>
            </a:r>
            <a:r>
              <a:rPr lang="en" sz="1900"/>
              <a:t> development alone.</a:t>
            </a:r>
          </a:p>
        </p:txBody>
      </p:sp>
      <p:pic>
        <p:nvPicPr>
          <p:cNvPr descr="LOGO-B-01.png" id="290" name="Shape 290"/>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291" name="Shape 291"/>
          <p:cNvPicPr preferRelativeResize="0"/>
          <p:nvPr/>
        </p:nvPicPr>
        <p:blipFill>
          <a:blip r:embed="rId4">
            <a:alphaModFix/>
          </a:blip>
          <a:stretch>
            <a:fillRect/>
          </a:stretch>
        </p:blipFill>
        <p:spPr>
          <a:xfrm>
            <a:off x="4439940" y="1144950"/>
            <a:ext cx="4027387" cy="2646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5" name="Shape 295"/>
        <p:cNvGrpSpPr/>
        <p:nvPr/>
      </p:nvGrpSpPr>
      <p:grpSpPr>
        <a:xfrm>
          <a:off x="0" y="0"/>
          <a:ext cx="0" cy="0"/>
          <a:chOff x="0" y="0"/>
          <a:chExt cx="0" cy="0"/>
        </a:xfrm>
      </p:grpSpPr>
      <p:sp>
        <p:nvSpPr>
          <p:cNvPr id="296" name="Shape 296"/>
          <p:cNvSpPr txBox="1"/>
          <p:nvPr>
            <p:ph idx="1" type="body"/>
          </p:nvPr>
        </p:nvSpPr>
        <p:spPr>
          <a:xfrm>
            <a:off x="311700" y="1152475"/>
            <a:ext cx="3783900" cy="2798400"/>
          </a:xfrm>
          <a:prstGeom prst="rect">
            <a:avLst/>
          </a:prstGeom>
        </p:spPr>
        <p:txBody>
          <a:bodyPr anchorCtr="0" anchor="t" bIns="91425" lIns="91425" rIns="91425" tIns="91425">
            <a:noAutofit/>
          </a:bodyPr>
          <a:lstStyle/>
          <a:p>
            <a:pPr lvl="0" rtl="0" algn="ctr">
              <a:spcBef>
                <a:spcPts val="0"/>
              </a:spcBef>
              <a:buNone/>
            </a:pPr>
            <a:r>
              <a:rPr b="1" lang="en">
                <a:solidFill>
                  <a:srgbClr val="FFFFFF"/>
                </a:solidFill>
              </a:rPr>
              <a:t>Google</a:t>
            </a:r>
            <a:r>
              <a:rPr lang="en"/>
              <a:t> has built their system around search data and ad clicks.</a:t>
            </a:r>
          </a:p>
          <a:p>
            <a:pPr lvl="0" rtl="0" algn="ctr">
              <a:spcBef>
                <a:spcPts val="0"/>
              </a:spcBef>
              <a:buNone/>
            </a:pPr>
            <a:r>
              <a:rPr b="1" lang="en">
                <a:solidFill>
                  <a:srgbClr val="FFFFFF"/>
                </a:solidFill>
              </a:rPr>
              <a:t>Facebook</a:t>
            </a:r>
            <a:r>
              <a:rPr lang="en"/>
              <a:t> their newsfeed and social interaction data.</a:t>
            </a:r>
          </a:p>
          <a:p>
            <a:pPr lvl="0" algn="ctr">
              <a:spcBef>
                <a:spcPts val="0"/>
              </a:spcBef>
              <a:buNone/>
            </a:pPr>
            <a:r>
              <a:rPr b="1" lang="en">
                <a:solidFill>
                  <a:srgbClr val="FFFFFF"/>
                </a:solidFill>
              </a:rPr>
              <a:t>Amazon</a:t>
            </a:r>
            <a:r>
              <a:rPr lang="en"/>
              <a:t> their product purchasing and recommendation data.</a:t>
            </a:r>
          </a:p>
        </p:txBody>
      </p:sp>
      <p:pic>
        <p:nvPicPr>
          <p:cNvPr descr="LOGO-B-01.png" id="297" name="Shape 297"/>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298" name="Shape 298"/>
          <p:cNvPicPr preferRelativeResize="0"/>
          <p:nvPr/>
        </p:nvPicPr>
        <p:blipFill>
          <a:blip r:embed="rId4">
            <a:alphaModFix/>
          </a:blip>
          <a:stretch>
            <a:fillRect/>
          </a:stretch>
        </p:blipFill>
        <p:spPr>
          <a:xfrm>
            <a:off x="5476875" y="571500"/>
            <a:ext cx="2571750" cy="990600"/>
          </a:xfrm>
          <a:prstGeom prst="rect">
            <a:avLst/>
          </a:prstGeom>
          <a:noFill/>
          <a:ln>
            <a:noFill/>
          </a:ln>
        </p:spPr>
      </p:pic>
      <p:pic>
        <p:nvPicPr>
          <p:cNvPr id="299" name="Shape 299"/>
          <p:cNvPicPr preferRelativeResize="0"/>
          <p:nvPr/>
        </p:nvPicPr>
        <p:blipFill>
          <a:blip r:embed="rId5">
            <a:alphaModFix/>
          </a:blip>
          <a:stretch>
            <a:fillRect/>
          </a:stretch>
        </p:blipFill>
        <p:spPr>
          <a:xfrm>
            <a:off x="5595937" y="1871676"/>
            <a:ext cx="2333625" cy="880413"/>
          </a:xfrm>
          <a:prstGeom prst="rect">
            <a:avLst/>
          </a:prstGeom>
          <a:noFill/>
          <a:ln>
            <a:noFill/>
          </a:ln>
        </p:spPr>
      </p:pic>
      <p:pic>
        <p:nvPicPr>
          <p:cNvPr id="300" name="Shape 300"/>
          <p:cNvPicPr preferRelativeResize="0"/>
          <p:nvPr/>
        </p:nvPicPr>
        <p:blipFill>
          <a:blip r:embed="rId6">
            <a:alphaModFix/>
          </a:blip>
          <a:stretch>
            <a:fillRect/>
          </a:stretch>
        </p:blipFill>
        <p:spPr>
          <a:xfrm>
            <a:off x="5595936" y="3290274"/>
            <a:ext cx="2333625" cy="102838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4" name="Shape 304"/>
        <p:cNvGrpSpPr/>
        <p:nvPr/>
      </p:nvGrpSpPr>
      <p:grpSpPr>
        <a:xfrm>
          <a:off x="0" y="0"/>
          <a:ext cx="0" cy="0"/>
          <a:chOff x="0" y="0"/>
          <a:chExt cx="0" cy="0"/>
        </a:xfrm>
      </p:grpSpPr>
      <p:sp>
        <p:nvSpPr>
          <p:cNvPr id="305" name="Shape 305"/>
          <p:cNvSpPr txBox="1"/>
          <p:nvPr>
            <p:ph idx="1" type="body"/>
          </p:nvPr>
        </p:nvSpPr>
        <p:spPr>
          <a:xfrm>
            <a:off x="311700" y="1152475"/>
            <a:ext cx="3136200" cy="2474700"/>
          </a:xfrm>
          <a:prstGeom prst="rect">
            <a:avLst/>
          </a:prstGeom>
        </p:spPr>
        <p:txBody>
          <a:bodyPr anchorCtr="0" anchor="t" bIns="91425" lIns="91425" rIns="91425" tIns="91425">
            <a:noAutofit/>
          </a:bodyPr>
          <a:lstStyle/>
          <a:p>
            <a:pPr lvl="0" algn="ctr">
              <a:spcBef>
                <a:spcPts val="0"/>
              </a:spcBef>
              <a:buNone/>
            </a:pPr>
            <a:r>
              <a:rPr b="1" lang="en" sz="2000">
                <a:solidFill>
                  <a:srgbClr val="FFFFFF"/>
                </a:solidFill>
              </a:rPr>
              <a:t>A very own Data Aggregator perspective</a:t>
            </a:r>
          </a:p>
          <a:p>
            <a:pPr lvl="0" algn="ctr">
              <a:spcBef>
                <a:spcPts val="0"/>
              </a:spcBef>
              <a:buNone/>
            </a:pPr>
            <a:r>
              <a:t/>
            </a:r>
            <a:endParaRPr sz="2000"/>
          </a:p>
          <a:p>
            <a:pPr lvl="0" algn="ctr">
              <a:spcBef>
                <a:spcPts val="0"/>
              </a:spcBef>
              <a:buNone/>
            </a:pPr>
            <a:r>
              <a:rPr lang="en" sz="2000"/>
              <a:t>Waze</a:t>
            </a:r>
          </a:p>
          <a:p>
            <a:pPr lvl="0">
              <a:spcBef>
                <a:spcPts val="0"/>
              </a:spcBef>
              <a:buNone/>
            </a:pPr>
            <a:r>
              <a:t/>
            </a:r>
            <a:endParaRPr/>
          </a:p>
        </p:txBody>
      </p:sp>
      <p:pic>
        <p:nvPicPr>
          <p:cNvPr descr="LOGO-B-01.png" id="306" name="Shape 306"/>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07" name="Shape 307"/>
          <p:cNvPicPr preferRelativeResize="0"/>
          <p:nvPr/>
        </p:nvPicPr>
        <p:blipFill>
          <a:blip r:embed="rId4">
            <a:alphaModFix/>
          </a:blip>
          <a:stretch>
            <a:fillRect/>
          </a:stretch>
        </p:blipFill>
        <p:spPr>
          <a:xfrm>
            <a:off x="4308024" y="911549"/>
            <a:ext cx="4449226" cy="2963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 name="Shape 67"/>
        <p:cNvGrpSpPr/>
        <p:nvPr/>
      </p:nvGrpSpPr>
      <p:grpSpPr>
        <a:xfrm>
          <a:off x="0" y="0"/>
          <a:ext cx="0" cy="0"/>
          <a:chOff x="0" y="0"/>
          <a:chExt cx="0" cy="0"/>
        </a:xfrm>
      </p:grpSpPr>
      <p:sp>
        <p:nvSpPr>
          <p:cNvPr id="68" name="Shape 68"/>
          <p:cNvSpPr/>
          <p:nvPr/>
        </p:nvSpPr>
        <p:spPr>
          <a:xfrm>
            <a:off x="3504075" y="310000"/>
            <a:ext cx="5537700" cy="43743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69" name="Shape 69"/>
          <p:cNvSpPr/>
          <p:nvPr/>
        </p:nvSpPr>
        <p:spPr>
          <a:xfrm>
            <a:off x="4607700" y="711300"/>
            <a:ext cx="4247100" cy="35181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70" name="Shape 70"/>
          <p:cNvSpPr/>
          <p:nvPr/>
        </p:nvSpPr>
        <p:spPr>
          <a:xfrm>
            <a:off x="6652425" y="1910000"/>
            <a:ext cx="1849500" cy="1893000"/>
          </a:xfrm>
          <a:prstGeom prst="ellipse">
            <a:avLst/>
          </a:prstGeom>
          <a:noFill/>
          <a:ln cap="flat" cmpd="sng" w="952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descr="LOGO-B-01.png" id="71" name="Shape 71"/>
          <p:cNvPicPr preferRelativeResize="0"/>
          <p:nvPr/>
        </p:nvPicPr>
        <p:blipFill>
          <a:blip r:embed="rId3">
            <a:alphaModFix/>
          </a:blip>
          <a:stretch>
            <a:fillRect/>
          </a:stretch>
        </p:blipFill>
        <p:spPr>
          <a:xfrm>
            <a:off x="311700" y="4462999"/>
            <a:ext cx="1654925" cy="420399"/>
          </a:xfrm>
          <a:prstGeom prst="rect">
            <a:avLst/>
          </a:prstGeom>
          <a:noFill/>
          <a:ln>
            <a:noFill/>
          </a:ln>
        </p:spPr>
      </p:pic>
      <p:sp>
        <p:nvSpPr>
          <p:cNvPr id="72" name="Shape 72"/>
          <p:cNvSpPr txBox="1"/>
          <p:nvPr/>
        </p:nvSpPr>
        <p:spPr>
          <a:xfrm>
            <a:off x="225349" y="1847275"/>
            <a:ext cx="1654800" cy="426900"/>
          </a:xfrm>
          <a:prstGeom prst="rect">
            <a:avLst/>
          </a:prstGeom>
          <a:noFill/>
          <a:ln>
            <a:noFill/>
          </a:ln>
        </p:spPr>
        <p:txBody>
          <a:bodyPr anchorCtr="0" anchor="t" bIns="91425" lIns="91425" rIns="91425" tIns="91425">
            <a:noAutofit/>
          </a:bodyPr>
          <a:lstStyle/>
          <a:p>
            <a:pPr lvl="0" rtl="0" algn="ctr">
              <a:spcBef>
                <a:spcPts val="0"/>
              </a:spcBef>
              <a:buNone/>
            </a:pPr>
            <a:r>
              <a:rPr b="1" lang="en" sz="1500">
                <a:solidFill>
                  <a:srgbClr val="6FA8DC"/>
                </a:solidFill>
              </a:rPr>
              <a:t>Artificial Intelligence (AI)</a:t>
            </a:r>
          </a:p>
        </p:txBody>
      </p:sp>
      <p:sp>
        <p:nvSpPr>
          <p:cNvPr id="73" name="Shape 73"/>
          <p:cNvSpPr txBox="1"/>
          <p:nvPr/>
        </p:nvSpPr>
        <p:spPr>
          <a:xfrm>
            <a:off x="2090724" y="1960600"/>
            <a:ext cx="14802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Narrow or Weak AI</a:t>
            </a:r>
          </a:p>
        </p:txBody>
      </p:sp>
      <p:sp>
        <p:nvSpPr>
          <p:cNvPr id="74" name="Shape 74"/>
          <p:cNvSpPr txBox="1"/>
          <p:nvPr/>
        </p:nvSpPr>
        <p:spPr>
          <a:xfrm>
            <a:off x="515456" y="469000"/>
            <a:ext cx="12474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General or Strong AI</a:t>
            </a:r>
          </a:p>
        </p:txBody>
      </p:sp>
      <p:sp>
        <p:nvSpPr>
          <p:cNvPr id="75" name="Shape 75"/>
          <p:cNvSpPr txBox="1"/>
          <p:nvPr/>
        </p:nvSpPr>
        <p:spPr>
          <a:xfrm>
            <a:off x="3282370" y="2007125"/>
            <a:ext cx="16548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Machine Learning</a:t>
            </a:r>
          </a:p>
        </p:txBody>
      </p:sp>
      <p:sp>
        <p:nvSpPr>
          <p:cNvPr id="76" name="Shape 76"/>
          <p:cNvSpPr txBox="1"/>
          <p:nvPr/>
        </p:nvSpPr>
        <p:spPr>
          <a:xfrm>
            <a:off x="4989469" y="1167600"/>
            <a:ext cx="14802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Supervised Learning</a:t>
            </a:r>
          </a:p>
        </p:txBody>
      </p:sp>
      <p:sp>
        <p:nvSpPr>
          <p:cNvPr id="77" name="Shape 77"/>
          <p:cNvSpPr txBox="1"/>
          <p:nvPr/>
        </p:nvSpPr>
        <p:spPr>
          <a:xfrm>
            <a:off x="5042970" y="3147400"/>
            <a:ext cx="1560600" cy="426900"/>
          </a:xfrm>
          <a:prstGeom prst="rect">
            <a:avLst/>
          </a:prstGeom>
          <a:noFill/>
          <a:ln>
            <a:noFill/>
          </a:ln>
        </p:spPr>
        <p:txBody>
          <a:bodyPr anchorCtr="0" anchor="t" bIns="91425" lIns="91425" rIns="91425" tIns="91425">
            <a:noAutofit/>
          </a:bodyPr>
          <a:lstStyle/>
          <a:p>
            <a:pPr lvl="0" rtl="0" algn="ctr">
              <a:spcBef>
                <a:spcPts val="0"/>
              </a:spcBef>
              <a:buNone/>
            </a:pPr>
            <a:r>
              <a:rPr b="1" lang="en">
                <a:solidFill>
                  <a:srgbClr val="FFFFFF"/>
                </a:solidFill>
              </a:rPr>
              <a:t>Unsupervised Learning</a:t>
            </a:r>
          </a:p>
        </p:txBody>
      </p:sp>
      <p:sp>
        <p:nvSpPr>
          <p:cNvPr id="78" name="Shape 78"/>
          <p:cNvSpPr txBox="1"/>
          <p:nvPr/>
        </p:nvSpPr>
        <p:spPr>
          <a:xfrm>
            <a:off x="4989462" y="2157500"/>
            <a:ext cx="14943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Algorithms</a:t>
            </a:r>
          </a:p>
        </p:txBody>
      </p:sp>
      <p:sp>
        <p:nvSpPr>
          <p:cNvPr id="79" name="Shape 79"/>
          <p:cNvSpPr txBox="1"/>
          <p:nvPr/>
        </p:nvSpPr>
        <p:spPr>
          <a:xfrm>
            <a:off x="6869069" y="2040025"/>
            <a:ext cx="13476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6FA8DC"/>
                </a:solidFill>
              </a:rPr>
              <a:t>Artificial Neural Networks</a:t>
            </a:r>
          </a:p>
        </p:txBody>
      </p:sp>
      <p:sp>
        <p:nvSpPr>
          <p:cNvPr id="80" name="Shape 80"/>
          <p:cNvSpPr txBox="1"/>
          <p:nvPr/>
        </p:nvSpPr>
        <p:spPr>
          <a:xfrm>
            <a:off x="6930918" y="3127700"/>
            <a:ext cx="1247400" cy="4269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None/>
            </a:pPr>
            <a:r>
              <a:rPr b="1" lang="en" sz="1500">
                <a:solidFill>
                  <a:srgbClr val="FFFFFF"/>
                </a:solidFill>
              </a:rPr>
              <a:t>Deep Learning</a:t>
            </a:r>
          </a:p>
        </p:txBody>
      </p:sp>
      <p:cxnSp>
        <p:nvCxnSpPr>
          <p:cNvPr id="81" name="Shape 81"/>
          <p:cNvCxnSpPr>
            <a:endCxn id="80" idx="0"/>
          </p:cNvCxnSpPr>
          <p:nvPr/>
        </p:nvCxnSpPr>
        <p:spPr>
          <a:xfrm>
            <a:off x="7545318" y="2855600"/>
            <a:ext cx="9300" cy="272100"/>
          </a:xfrm>
          <a:prstGeom prst="straightConnector1">
            <a:avLst/>
          </a:prstGeom>
          <a:noFill/>
          <a:ln cap="flat" cmpd="sng" w="28575">
            <a:solidFill>
              <a:srgbClr val="FFFFFF"/>
            </a:solidFill>
            <a:prstDash val="solid"/>
            <a:round/>
            <a:headEnd len="lg" w="lg" type="none"/>
            <a:tailEnd len="lg" w="lg" type="triangle"/>
          </a:ln>
        </p:spPr>
      </p:cxnSp>
      <p:cxnSp>
        <p:nvCxnSpPr>
          <p:cNvPr id="82" name="Shape 82"/>
          <p:cNvCxnSpPr>
            <a:stCxn id="78" idx="0"/>
          </p:cNvCxnSpPr>
          <p:nvPr/>
        </p:nvCxnSpPr>
        <p:spPr>
          <a:xfrm rot="10800000">
            <a:off x="5727312" y="1748000"/>
            <a:ext cx="9300" cy="409500"/>
          </a:xfrm>
          <a:prstGeom prst="straightConnector1">
            <a:avLst/>
          </a:prstGeom>
          <a:noFill/>
          <a:ln cap="flat" cmpd="sng" w="28575">
            <a:solidFill>
              <a:srgbClr val="FFFFFF"/>
            </a:solidFill>
            <a:prstDash val="solid"/>
            <a:round/>
            <a:headEnd len="lg" w="lg" type="none"/>
            <a:tailEnd len="lg" w="lg" type="triangle"/>
          </a:ln>
        </p:spPr>
      </p:cxnSp>
      <p:cxnSp>
        <p:nvCxnSpPr>
          <p:cNvPr id="83" name="Shape 83"/>
          <p:cNvCxnSpPr/>
          <p:nvPr/>
        </p:nvCxnSpPr>
        <p:spPr>
          <a:xfrm>
            <a:off x="5736612" y="2584400"/>
            <a:ext cx="10800" cy="381000"/>
          </a:xfrm>
          <a:prstGeom prst="straightConnector1">
            <a:avLst/>
          </a:prstGeom>
          <a:noFill/>
          <a:ln cap="flat" cmpd="sng" w="28575">
            <a:solidFill>
              <a:srgbClr val="FFFFFF"/>
            </a:solidFill>
            <a:prstDash val="solid"/>
            <a:round/>
            <a:headEnd len="lg" w="lg" type="none"/>
            <a:tailEnd len="lg" w="lg" type="triangle"/>
          </a:ln>
        </p:spPr>
      </p:cxnSp>
      <p:cxnSp>
        <p:nvCxnSpPr>
          <p:cNvPr id="84" name="Shape 84"/>
          <p:cNvCxnSpPr/>
          <p:nvPr/>
        </p:nvCxnSpPr>
        <p:spPr>
          <a:xfrm rot="10800000">
            <a:off x="1076137" y="1079300"/>
            <a:ext cx="10500" cy="668700"/>
          </a:xfrm>
          <a:prstGeom prst="straightConnector1">
            <a:avLst/>
          </a:prstGeom>
          <a:noFill/>
          <a:ln cap="flat" cmpd="sng" w="28575">
            <a:solidFill>
              <a:srgbClr val="FFFFFF"/>
            </a:solidFill>
            <a:prstDash val="solid"/>
            <a:round/>
            <a:headEnd len="lg" w="lg" type="none"/>
            <a:tailEnd len="lg" w="lg" type="triangle"/>
          </a:ln>
        </p:spPr>
      </p:cxnSp>
      <p:cxnSp>
        <p:nvCxnSpPr>
          <p:cNvPr id="85" name="Shape 85"/>
          <p:cNvCxnSpPr/>
          <p:nvPr/>
        </p:nvCxnSpPr>
        <p:spPr>
          <a:xfrm>
            <a:off x="1858700" y="2272375"/>
            <a:ext cx="461400" cy="42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sp>
        <p:nvSpPr>
          <p:cNvPr id="312" name="Shape 312"/>
          <p:cNvSpPr txBox="1"/>
          <p:nvPr>
            <p:ph idx="1" type="body"/>
          </p:nvPr>
        </p:nvSpPr>
        <p:spPr>
          <a:xfrm>
            <a:off x="311700" y="1152475"/>
            <a:ext cx="3841200" cy="2874600"/>
          </a:xfrm>
          <a:prstGeom prst="rect">
            <a:avLst/>
          </a:prstGeom>
        </p:spPr>
        <p:txBody>
          <a:bodyPr anchorCtr="0" anchor="t" bIns="91425" lIns="91425" rIns="91425" tIns="91425">
            <a:noAutofit/>
          </a:bodyPr>
          <a:lstStyle/>
          <a:p>
            <a:pPr lvl="0" algn="ctr">
              <a:spcBef>
                <a:spcPts val="0"/>
              </a:spcBef>
              <a:buNone/>
            </a:pPr>
            <a:r>
              <a:rPr b="1" lang="en">
                <a:solidFill>
                  <a:srgbClr val="FFFFFF"/>
                </a:solidFill>
              </a:rPr>
              <a:t>Google </a:t>
            </a:r>
            <a:r>
              <a:rPr lang="en"/>
              <a:t>could have built the necessary features into google maps, but it would have been </a:t>
            </a:r>
            <a:r>
              <a:rPr b="1" lang="en">
                <a:solidFill>
                  <a:srgbClr val="FFFFFF"/>
                </a:solidFill>
              </a:rPr>
              <a:t>tough</a:t>
            </a:r>
            <a:r>
              <a:rPr lang="en"/>
              <a:t> for them to replicate this data set in a short time and compete. </a:t>
            </a:r>
          </a:p>
        </p:txBody>
      </p:sp>
      <p:pic>
        <p:nvPicPr>
          <p:cNvPr descr="LOGO-B-01.png" id="313" name="Shape 313"/>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14" name="Shape 314"/>
          <p:cNvPicPr preferRelativeResize="0"/>
          <p:nvPr/>
        </p:nvPicPr>
        <p:blipFill>
          <a:blip r:embed="rId4">
            <a:alphaModFix/>
          </a:blip>
          <a:stretch>
            <a:fillRect/>
          </a:stretch>
        </p:blipFill>
        <p:spPr>
          <a:xfrm>
            <a:off x="4305300" y="752325"/>
            <a:ext cx="4343124" cy="31794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8" name="Shape 318"/>
        <p:cNvGrpSpPr/>
        <p:nvPr/>
      </p:nvGrpSpPr>
      <p:grpSpPr>
        <a:xfrm>
          <a:off x="0" y="0"/>
          <a:ext cx="0" cy="0"/>
          <a:chOff x="0" y="0"/>
          <a:chExt cx="0" cy="0"/>
        </a:xfrm>
      </p:grpSpPr>
      <p:sp>
        <p:nvSpPr>
          <p:cNvPr id="319" name="Shape 319"/>
          <p:cNvSpPr txBox="1"/>
          <p:nvPr>
            <p:ph idx="1" type="body"/>
          </p:nvPr>
        </p:nvSpPr>
        <p:spPr>
          <a:xfrm>
            <a:off x="311700" y="1419175"/>
            <a:ext cx="3574500" cy="2607900"/>
          </a:xfrm>
          <a:prstGeom prst="rect">
            <a:avLst/>
          </a:prstGeom>
        </p:spPr>
        <p:txBody>
          <a:bodyPr anchorCtr="0" anchor="t" bIns="91425" lIns="91425" rIns="91425" tIns="91425">
            <a:noAutofit/>
          </a:bodyPr>
          <a:lstStyle/>
          <a:p>
            <a:pPr lvl="0" algn="ctr">
              <a:spcBef>
                <a:spcPts val="0"/>
              </a:spcBef>
              <a:buNone/>
            </a:pPr>
            <a:r>
              <a:rPr lang="en"/>
              <a:t>Does someone else already </a:t>
            </a:r>
            <a:r>
              <a:rPr b="1" lang="en">
                <a:solidFill>
                  <a:srgbClr val="FFFFFF"/>
                </a:solidFill>
              </a:rPr>
              <a:t>owns</a:t>
            </a:r>
            <a:r>
              <a:rPr lang="en"/>
              <a:t> this dataset?</a:t>
            </a:r>
          </a:p>
          <a:p>
            <a:pPr indent="0" lvl="0" marL="0" marR="0" rtl="0" algn="ctr">
              <a:lnSpc>
                <a:spcPct val="115000"/>
              </a:lnSpc>
              <a:spcBef>
                <a:spcPts val="0"/>
              </a:spcBef>
              <a:spcAft>
                <a:spcPts val="1600"/>
              </a:spcAft>
              <a:buNone/>
            </a:pPr>
            <a:r>
              <a:rPr lang="en"/>
              <a:t>How would it be for somebody to </a:t>
            </a:r>
            <a:r>
              <a:rPr b="1" lang="en">
                <a:solidFill>
                  <a:srgbClr val="FFFFFF"/>
                </a:solidFill>
              </a:rPr>
              <a:t>replicate</a:t>
            </a:r>
            <a:r>
              <a:rPr lang="en"/>
              <a:t> a similar dataset?</a:t>
            </a:r>
          </a:p>
        </p:txBody>
      </p:sp>
      <p:pic>
        <p:nvPicPr>
          <p:cNvPr descr="LOGO-B-01.png" id="320" name="Shape 320"/>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21" name="Shape 321"/>
          <p:cNvPicPr preferRelativeResize="0"/>
          <p:nvPr/>
        </p:nvPicPr>
        <p:blipFill>
          <a:blip r:embed="rId4">
            <a:alphaModFix/>
          </a:blip>
          <a:stretch>
            <a:fillRect/>
          </a:stretch>
        </p:blipFill>
        <p:spPr>
          <a:xfrm>
            <a:off x="4343400" y="1209675"/>
            <a:ext cx="4086222" cy="272414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5" name="Shape 325"/>
        <p:cNvGrpSpPr/>
        <p:nvPr/>
      </p:nvGrpSpPr>
      <p:grpSpPr>
        <a:xfrm>
          <a:off x="0" y="0"/>
          <a:ext cx="0" cy="0"/>
          <a:chOff x="0" y="0"/>
          <a:chExt cx="0" cy="0"/>
        </a:xfrm>
      </p:grpSpPr>
      <p:sp>
        <p:nvSpPr>
          <p:cNvPr id="326" name="Shape 326"/>
          <p:cNvSpPr txBox="1"/>
          <p:nvPr>
            <p:ph idx="1" type="body"/>
          </p:nvPr>
        </p:nvSpPr>
        <p:spPr>
          <a:xfrm>
            <a:off x="311700" y="733375"/>
            <a:ext cx="3593700" cy="3416400"/>
          </a:xfrm>
          <a:prstGeom prst="rect">
            <a:avLst/>
          </a:prstGeom>
        </p:spPr>
        <p:txBody>
          <a:bodyPr anchorCtr="0" anchor="t" bIns="91425" lIns="91425" rIns="91425" tIns="91425">
            <a:noAutofit/>
          </a:bodyPr>
          <a:lstStyle/>
          <a:p>
            <a:pPr lvl="0" algn="ctr">
              <a:spcBef>
                <a:spcPts val="0"/>
              </a:spcBef>
              <a:buNone/>
            </a:pPr>
            <a:r>
              <a:rPr b="1" lang="en" sz="2000">
                <a:solidFill>
                  <a:srgbClr val="FFFFFF"/>
                </a:solidFill>
              </a:rPr>
              <a:t>An application pioneer perspective</a:t>
            </a:r>
          </a:p>
          <a:p>
            <a:pPr lvl="0" algn="ctr">
              <a:spcBef>
                <a:spcPts val="0"/>
              </a:spcBef>
              <a:buNone/>
            </a:pPr>
            <a:r>
              <a:rPr b="1" lang="en"/>
              <a:t>Kiva Systems</a:t>
            </a:r>
          </a:p>
          <a:p>
            <a:pPr lvl="0" algn="ctr">
              <a:spcBef>
                <a:spcPts val="0"/>
              </a:spcBef>
              <a:buNone/>
            </a:pPr>
            <a:r>
              <a:rPr lang="en"/>
              <a:t>Robots with a focus in warehouse automation</a:t>
            </a:r>
          </a:p>
          <a:p>
            <a:pPr lvl="0" algn="ctr">
              <a:spcBef>
                <a:spcPts val="0"/>
              </a:spcBef>
              <a:buNone/>
            </a:pPr>
            <a:r>
              <a:rPr lang="en"/>
              <a:t>Hardware engineering </a:t>
            </a:r>
            <a:br>
              <a:rPr lang="en"/>
            </a:br>
            <a:r>
              <a:rPr lang="en"/>
              <a:t>Automation software</a:t>
            </a:r>
            <a:br>
              <a:rPr lang="en"/>
            </a:br>
            <a:r>
              <a:rPr lang="en"/>
              <a:t>Warehouse logistic</a:t>
            </a:r>
          </a:p>
        </p:txBody>
      </p:sp>
      <p:pic>
        <p:nvPicPr>
          <p:cNvPr descr="LOGO-B-01.png" id="327" name="Shape 327"/>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28" name="Shape 328"/>
          <p:cNvPicPr preferRelativeResize="0"/>
          <p:nvPr/>
        </p:nvPicPr>
        <p:blipFill>
          <a:blip r:embed="rId4">
            <a:alphaModFix/>
          </a:blip>
          <a:stretch>
            <a:fillRect/>
          </a:stretch>
        </p:blipFill>
        <p:spPr>
          <a:xfrm>
            <a:off x="4044875" y="1054259"/>
            <a:ext cx="4165674" cy="27746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2" name="Shape 332"/>
        <p:cNvGrpSpPr/>
        <p:nvPr/>
      </p:nvGrpSpPr>
      <p:grpSpPr>
        <a:xfrm>
          <a:off x="0" y="0"/>
          <a:ext cx="0" cy="0"/>
          <a:chOff x="0" y="0"/>
          <a:chExt cx="0" cy="0"/>
        </a:xfrm>
      </p:grpSpPr>
      <p:sp>
        <p:nvSpPr>
          <p:cNvPr id="333" name="Shape 333"/>
          <p:cNvSpPr txBox="1"/>
          <p:nvPr>
            <p:ph idx="1" type="body"/>
          </p:nvPr>
        </p:nvSpPr>
        <p:spPr>
          <a:xfrm>
            <a:off x="311700" y="1152475"/>
            <a:ext cx="3574500" cy="2855700"/>
          </a:xfrm>
          <a:prstGeom prst="rect">
            <a:avLst/>
          </a:prstGeom>
        </p:spPr>
        <p:txBody>
          <a:bodyPr anchorCtr="0" anchor="t" bIns="91425" lIns="91425" rIns="91425" tIns="91425">
            <a:noAutofit/>
          </a:bodyPr>
          <a:lstStyle/>
          <a:p>
            <a:pPr lvl="0" algn="ctr">
              <a:spcBef>
                <a:spcPts val="0"/>
              </a:spcBef>
              <a:buNone/>
            </a:pPr>
            <a:r>
              <a:rPr lang="en" sz="2000"/>
              <a:t>Amazon </a:t>
            </a:r>
            <a:r>
              <a:rPr b="1" lang="en" sz="2000">
                <a:solidFill>
                  <a:srgbClr val="FFFFFF"/>
                </a:solidFill>
              </a:rPr>
              <a:t>acquired</a:t>
            </a:r>
            <a:r>
              <a:rPr lang="en" sz="2000"/>
              <a:t> the company in 2012. Operating costs have been cut by 20% where </a:t>
            </a:r>
            <a:r>
              <a:rPr b="1" lang="en" sz="2000">
                <a:solidFill>
                  <a:srgbClr val="FFFFFF"/>
                </a:solidFill>
              </a:rPr>
              <a:t>Kiva Systems </a:t>
            </a:r>
            <a:r>
              <a:rPr lang="en" sz="2000"/>
              <a:t>has been implemented</a:t>
            </a:r>
            <a:r>
              <a:rPr lang="en"/>
              <a:t>.</a:t>
            </a:r>
          </a:p>
        </p:txBody>
      </p:sp>
      <p:pic>
        <p:nvPicPr>
          <p:cNvPr descr="LOGO-B-01.png" id="334" name="Shape 334"/>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35" name="Shape 335"/>
          <p:cNvPicPr preferRelativeResize="0"/>
          <p:nvPr/>
        </p:nvPicPr>
        <p:blipFill>
          <a:blip r:embed="rId4">
            <a:alphaModFix/>
          </a:blip>
          <a:stretch>
            <a:fillRect/>
          </a:stretch>
        </p:blipFill>
        <p:spPr>
          <a:xfrm>
            <a:off x="4757757" y="1014432"/>
            <a:ext cx="3654274" cy="266984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9" name="Shape 339"/>
        <p:cNvGrpSpPr/>
        <p:nvPr/>
      </p:nvGrpSpPr>
      <p:grpSpPr>
        <a:xfrm>
          <a:off x="0" y="0"/>
          <a:ext cx="0" cy="0"/>
          <a:chOff x="0" y="0"/>
          <a:chExt cx="0" cy="0"/>
        </a:xfrm>
      </p:grpSpPr>
      <p:sp>
        <p:nvSpPr>
          <p:cNvPr id="340" name="Shape 340"/>
          <p:cNvSpPr txBox="1"/>
          <p:nvPr>
            <p:ph idx="1" type="body"/>
          </p:nvPr>
        </p:nvSpPr>
        <p:spPr>
          <a:xfrm>
            <a:off x="311700" y="383775"/>
            <a:ext cx="8520600" cy="3416400"/>
          </a:xfrm>
          <a:prstGeom prst="rect">
            <a:avLst/>
          </a:prstGeom>
        </p:spPr>
        <p:txBody>
          <a:bodyPr anchorCtr="0" anchor="t" bIns="91425" lIns="91425" rIns="91425" tIns="91425">
            <a:noAutofit/>
          </a:bodyPr>
          <a:lstStyle/>
          <a:p>
            <a:pPr lvl="0" rtl="0" algn="ctr">
              <a:spcBef>
                <a:spcPts val="0"/>
              </a:spcBef>
              <a:buNone/>
            </a:pPr>
            <a:r>
              <a:rPr b="1" lang="en" sz="2400">
                <a:solidFill>
                  <a:srgbClr val="FFFFFF"/>
                </a:solidFill>
              </a:rPr>
              <a:t>Want to learn more?</a:t>
            </a:r>
          </a:p>
          <a:p>
            <a:pPr lvl="0" rtl="0" algn="ctr">
              <a:spcBef>
                <a:spcPts val="0"/>
              </a:spcBef>
              <a:buNone/>
            </a:pPr>
            <a:r>
              <a:rPr b="1" lang="en" sz="2400">
                <a:solidFill>
                  <a:srgbClr val="FFFFFF"/>
                </a:solidFill>
              </a:rPr>
              <a:t>Book: Machine Learning An Algorithmic Perspective</a:t>
            </a:r>
          </a:p>
          <a:p>
            <a:pPr lvl="0" rtl="0" algn="ctr">
              <a:spcBef>
                <a:spcPts val="0"/>
              </a:spcBef>
              <a:buNone/>
            </a:pPr>
            <a:r>
              <a:rPr b="1" lang="en" sz="2400">
                <a:solidFill>
                  <a:srgbClr val="FFFFFF"/>
                </a:solidFill>
              </a:rPr>
              <a:t>By: Stephen Marsland</a:t>
            </a:r>
          </a:p>
          <a:p>
            <a:pPr lvl="0" algn="ctr">
              <a:spcBef>
                <a:spcPts val="0"/>
              </a:spcBef>
              <a:buNone/>
            </a:pPr>
            <a:r>
              <a:t/>
            </a:r>
            <a:endParaRPr b="1" sz="2400">
              <a:solidFill>
                <a:srgbClr val="FFFFFF"/>
              </a:solidFill>
            </a:endParaRPr>
          </a:p>
        </p:txBody>
      </p:sp>
      <p:pic>
        <p:nvPicPr>
          <p:cNvPr descr="LOGO-B-01.png" id="341" name="Shape 341"/>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id="342" name="Shape 342"/>
          <p:cNvPicPr preferRelativeResize="0"/>
          <p:nvPr/>
        </p:nvPicPr>
        <p:blipFill>
          <a:blip r:embed="rId4">
            <a:alphaModFix/>
          </a:blip>
          <a:stretch>
            <a:fillRect/>
          </a:stretch>
        </p:blipFill>
        <p:spPr>
          <a:xfrm>
            <a:off x="3847750" y="2167650"/>
            <a:ext cx="1448499" cy="23811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6" name="Shape 346"/>
        <p:cNvGrpSpPr/>
        <p:nvPr/>
      </p:nvGrpSpPr>
      <p:grpSpPr>
        <a:xfrm>
          <a:off x="0" y="0"/>
          <a:ext cx="0" cy="0"/>
          <a:chOff x="0" y="0"/>
          <a:chExt cx="0" cy="0"/>
        </a:xfrm>
      </p:grpSpPr>
      <p:sp>
        <p:nvSpPr>
          <p:cNvPr id="347" name="Shape 347"/>
          <p:cNvSpPr txBox="1"/>
          <p:nvPr>
            <p:ph idx="1" type="body"/>
          </p:nvPr>
        </p:nvSpPr>
        <p:spPr>
          <a:xfrm>
            <a:off x="311700" y="383775"/>
            <a:ext cx="8520600" cy="3416400"/>
          </a:xfrm>
          <a:prstGeom prst="rect">
            <a:avLst/>
          </a:prstGeom>
        </p:spPr>
        <p:txBody>
          <a:bodyPr anchorCtr="0" anchor="t" bIns="91425" lIns="91425" rIns="91425" tIns="91425">
            <a:noAutofit/>
          </a:bodyPr>
          <a:lstStyle/>
          <a:p>
            <a:pPr lvl="0" rtl="0" algn="ctr">
              <a:spcBef>
                <a:spcPts val="0"/>
              </a:spcBef>
              <a:buNone/>
            </a:pPr>
            <a:r>
              <a:rPr b="1" lang="en" sz="2400">
                <a:solidFill>
                  <a:srgbClr val="FFFFFF"/>
                </a:solidFill>
              </a:rPr>
              <a:t>Want to learn more?</a:t>
            </a:r>
          </a:p>
          <a:p>
            <a:pPr lvl="0" rtl="0" algn="ctr">
              <a:spcBef>
                <a:spcPts val="0"/>
              </a:spcBef>
              <a:buNone/>
            </a:pPr>
            <a:r>
              <a:rPr b="1" lang="en" sz="2400">
                <a:solidFill>
                  <a:srgbClr val="FFFFFF"/>
                </a:solidFill>
              </a:rPr>
              <a:t>Course: Machine Learning </a:t>
            </a:r>
            <a:br>
              <a:rPr b="1" lang="en" sz="2400">
                <a:solidFill>
                  <a:srgbClr val="FFFFFF"/>
                </a:solidFill>
              </a:rPr>
            </a:br>
            <a:r>
              <a:rPr b="1" lang="en" sz="2400">
                <a:solidFill>
                  <a:srgbClr val="FFFFFF"/>
                </a:solidFill>
              </a:rPr>
              <a:t>By: Stanford University</a:t>
            </a:r>
            <a:br>
              <a:rPr b="1" lang="en" sz="2400">
                <a:solidFill>
                  <a:srgbClr val="FFFFFF"/>
                </a:solidFill>
              </a:rPr>
            </a:br>
            <a:r>
              <a:rPr b="1" lang="en" sz="2400">
                <a:solidFill>
                  <a:srgbClr val="FFFFFF"/>
                </a:solidFill>
              </a:rPr>
              <a:t>Hosted by: Coursera</a:t>
            </a:r>
          </a:p>
          <a:p>
            <a:pPr lvl="0" rtl="0" algn="ctr">
              <a:spcBef>
                <a:spcPts val="0"/>
              </a:spcBef>
              <a:buNone/>
            </a:pPr>
            <a:r>
              <a:rPr b="1" lang="en" sz="2400">
                <a:solidFill>
                  <a:srgbClr val="FFFFFF"/>
                </a:solidFill>
              </a:rPr>
              <a:t>Link: </a:t>
            </a:r>
            <a:r>
              <a:rPr b="1" lang="en" sz="2400" u="sng">
                <a:solidFill>
                  <a:schemeClr val="hlink"/>
                </a:solidFill>
                <a:hlinkClick r:id="rId3"/>
              </a:rPr>
              <a:t>https://www.coursera.org/learn/machine-learning</a:t>
            </a:r>
          </a:p>
          <a:p>
            <a:pPr lvl="0" rtl="0" algn="ctr">
              <a:spcBef>
                <a:spcPts val="0"/>
              </a:spcBef>
              <a:buNone/>
            </a:pPr>
            <a:r>
              <a:t/>
            </a:r>
            <a:endParaRPr b="1" sz="2400">
              <a:solidFill>
                <a:srgbClr val="FFFFFF"/>
              </a:solidFill>
            </a:endParaRPr>
          </a:p>
          <a:p>
            <a:pPr lvl="0" rtl="0" algn="ctr">
              <a:spcBef>
                <a:spcPts val="0"/>
              </a:spcBef>
              <a:buNone/>
            </a:pPr>
            <a:r>
              <a:t/>
            </a:r>
            <a:endParaRPr b="1" sz="2400">
              <a:solidFill>
                <a:srgbClr val="FFFFFF"/>
              </a:solidFill>
            </a:endParaRPr>
          </a:p>
        </p:txBody>
      </p:sp>
      <p:pic>
        <p:nvPicPr>
          <p:cNvPr descr="LOGO-B-01.png" id="348" name="Shape 348"/>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2" name="Shape 352"/>
        <p:cNvGrpSpPr/>
        <p:nvPr/>
      </p:nvGrpSpPr>
      <p:grpSpPr>
        <a:xfrm>
          <a:off x="0" y="0"/>
          <a:ext cx="0" cy="0"/>
          <a:chOff x="0" y="0"/>
          <a:chExt cx="0" cy="0"/>
        </a:xfrm>
      </p:grpSpPr>
      <p:sp>
        <p:nvSpPr>
          <p:cNvPr id="353" name="Shape 353"/>
          <p:cNvSpPr txBox="1"/>
          <p:nvPr>
            <p:ph idx="1" type="body"/>
          </p:nvPr>
        </p:nvSpPr>
        <p:spPr>
          <a:xfrm>
            <a:off x="311700" y="383775"/>
            <a:ext cx="8520600" cy="3416400"/>
          </a:xfrm>
          <a:prstGeom prst="rect">
            <a:avLst/>
          </a:prstGeom>
        </p:spPr>
        <p:txBody>
          <a:bodyPr anchorCtr="0" anchor="t" bIns="91425" lIns="91425" rIns="91425" tIns="91425">
            <a:noAutofit/>
          </a:bodyPr>
          <a:lstStyle/>
          <a:p>
            <a:pPr lvl="0" rtl="0" algn="ctr">
              <a:spcBef>
                <a:spcPts val="0"/>
              </a:spcBef>
              <a:buNone/>
            </a:pPr>
            <a:r>
              <a:rPr b="1" lang="en" sz="2400">
                <a:solidFill>
                  <a:srgbClr val="FFFFFF"/>
                </a:solidFill>
              </a:rPr>
              <a:t>Want to learn more?</a:t>
            </a:r>
          </a:p>
          <a:p>
            <a:pPr lvl="0" rtl="0" algn="ctr">
              <a:spcBef>
                <a:spcPts val="0"/>
              </a:spcBef>
              <a:buNone/>
            </a:pPr>
            <a:r>
              <a:rPr b="1" lang="en" sz="2400">
                <a:solidFill>
                  <a:srgbClr val="C9DAF8"/>
                </a:solidFill>
              </a:rPr>
              <a:t>Tools</a:t>
            </a:r>
          </a:p>
          <a:p>
            <a:pPr lvl="0" rtl="0" algn="ctr">
              <a:spcBef>
                <a:spcPts val="0"/>
              </a:spcBef>
              <a:buNone/>
            </a:pPr>
            <a:r>
              <a:rPr b="1" lang="en" sz="2400">
                <a:solidFill>
                  <a:srgbClr val="FFFFFF"/>
                </a:solidFill>
              </a:rPr>
              <a:t>AzureML By: Microsoft</a:t>
            </a:r>
          </a:p>
          <a:p>
            <a:pPr lvl="0" rtl="0" algn="ctr">
              <a:spcBef>
                <a:spcPts val="0"/>
              </a:spcBef>
              <a:buNone/>
            </a:pPr>
            <a:r>
              <a:rPr b="1" lang="en" sz="2400">
                <a:solidFill>
                  <a:srgbClr val="FFFFFF"/>
                </a:solidFill>
              </a:rPr>
              <a:t>BigML By: BigML</a:t>
            </a:r>
          </a:p>
          <a:p>
            <a:pPr lvl="0" rtl="0" algn="ctr">
              <a:spcBef>
                <a:spcPts val="0"/>
              </a:spcBef>
              <a:buNone/>
            </a:pPr>
            <a:r>
              <a:rPr b="1" lang="en" sz="2400">
                <a:solidFill>
                  <a:srgbClr val="FFFFFF"/>
                </a:solidFill>
              </a:rPr>
              <a:t>TensorFlow By: Google</a:t>
            </a:r>
          </a:p>
          <a:p>
            <a:pPr lvl="0" rtl="0" algn="ctr">
              <a:spcBef>
                <a:spcPts val="0"/>
              </a:spcBef>
              <a:buNone/>
            </a:pPr>
            <a:r>
              <a:rPr b="1" lang="en" sz="2400">
                <a:solidFill>
                  <a:srgbClr val="FFFFFF"/>
                </a:solidFill>
              </a:rPr>
              <a:t>AmazonML By: Amazon</a:t>
            </a:r>
          </a:p>
          <a:p>
            <a:pPr lvl="0" rtl="0" algn="ctr">
              <a:spcBef>
                <a:spcPts val="0"/>
              </a:spcBef>
              <a:buNone/>
            </a:pPr>
            <a:r>
              <a:t/>
            </a:r>
            <a:endParaRPr b="1" sz="2400">
              <a:solidFill>
                <a:srgbClr val="FFFFFF"/>
              </a:solidFill>
            </a:endParaRPr>
          </a:p>
          <a:p>
            <a:pPr lvl="0" rtl="0" algn="ctr">
              <a:spcBef>
                <a:spcPts val="0"/>
              </a:spcBef>
              <a:buNone/>
            </a:pPr>
            <a:r>
              <a:t/>
            </a:r>
            <a:endParaRPr b="1" sz="2400">
              <a:solidFill>
                <a:srgbClr val="FFFFFF"/>
              </a:solidFill>
            </a:endParaRPr>
          </a:p>
          <a:p>
            <a:pPr lvl="0" rtl="0" algn="ctr">
              <a:spcBef>
                <a:spcPts val="0"/>
              </a:spcBef>
              <a:buNone/>
            </a:pPr>
            <a:r>
              <a:t/>
            </a:r>
            <a:endParaRPr b="1" sz="2400">
              <a:solidFill>
                <a:srgbClr val="FFFFFF"/>
              </a:solidFill>
            </a:endParaRPr>
          </a:p>
        </p:txBody>
      </p:sp>
      <p:pic>
        <p:nvPicPr>
          <p:cNvPr descr="LOGO-B-01.png" id="354" name="Shape 354"/>
          <p:cNvPicPr preferRelativeResize="0"/>
          <p:nvPr/>
        </p:nvPicPr>
        <p:blipFill>
          <a:blip r:embed="rId3">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8" name="Shape 358"/>
        <p:cNvGrpSpPr/>
        <p:nvPr/>
      </p:nvGrpSpPr>
      <p:grpSpPr>
        <a:xfrm>
          <a:off x="0" y="0"/>
          <a:ext cx="0" cy="0"/>
          <a:chOff x="0" y="0"/>
          <a:chExt cx="0" cy="0"/>
        </a:xfrm>
      </p:grpSpPr>
      <p:pic>
        <p:nvPicPr>
          <p:cNvPr descr="LOGO-B-01.png" id="359" name="Shape 359"/>
          <p:cNvPicPr preferRelativeResize="0"/>
          <p:nvPr/>
        </p:nvPicPr>
        <p:blipFill>
          <a:blip r:embed="rId3">
            <a:alphaModFix/>
          </a:blip>
          <a:stretch>
            <a:fillRect/>
          </a:stretch>
        </p:blipFill>
        <p:spPr>
          <a:xfrm>
            <a:off x="311700" y="4462999"/>
            <a:ext cx="1654925" cy="420399"/>
          </a:xfrm>
          <a:prstGeom prst="rect">
            <a:avLst/>
          </a:prstGeom>
          <a:noFill/>
          <a:ln>
            <a:noFill/>
          </a:ln>
        </p:spPr>
      </p:pic>
      <p:pic>
        <p:nvPicPr>
          <p:cNvPr descr="ccee6c10d65ec17d701dd6c269ec6385.png" id="360" name="Shape 360"/>
          <p:cNvPicPr preferRelativeResize="0"/>
          <p:nvPr/>
        </p:nvPicPr>
        <p:blipFill>
          <a:blip r:embed="rId4">
            <a:alphaModFix/>
          </a:blip>
          <a:stretch>
            <a:fillRect/>
          </a:stretch>
        </p:blipFill>
        <p:spPr>
          <a:xfrm>
            <a:off x="3166975" y="500400"/>
            <a:ext cx="2597500" cy="2597500"/>
          </a:xfrm>
          <a:prstGeom prst="rect">
            <a:avLst/>
          </a:prstGeom>
          <a:noFill/>
          <a:ln>
            <a:noFill/>
          </a:ln>
        </p:spPr>
      </p:pic>
      <p:sp>
        <p:nvSpPr>
          <p:cNvPr id="361" name="Shape 361"/>
          <p:cNvSpPr txBox="1"/>
          <p:nvPr/>
        </p:nvSpPr>
        <p:spPr>
          <a:xfrm>
            <a:off x="2517900" y="3264475"/>
            <a:ext cx="3875100" cy="824100"/>
          </a:xfrm>
          <a:prstGeom prst="rect">
            <a:avLst/>
          </a:prstGeom>
          <a:noFill/>
          <a:ln>
            <a:noFill/>
          </a:ln>
        </p:spPr>
        <p:txBody>
          <a:bodyPr anchorCtr="0" anchor="t" bIns="91425" lIns="91425" rIns="91425" tIns="91425">
            <a:noAutofit/>
          </a:bodyPr>
          <a:lstStyle/>
          <a:p>
            <a:pPr lvl="0" rtl="0" algn="ctr">
              <a:spcBef>
                <a:spcPts val="0"/>
              </a:spcBef>
              <a:buNone/>
            </a:pPr>
            <a:r>
              <a:rPr lang="en" sz="1800">
                <a:solidFill>
                  <a:srgbClr val="FFFFFF"/>
                </a:solidFill>
                <a:hlinkClick r:id="rId5"/>
              </a:rPr>
              <a:t>http://bit.ly/2h7ois</a:t>
            </a:r>
            <a:r>
              <a:rPr lang="en" sz="1800">
                <a:solidFill>
                  <a:srgbClr val="FFFFFF"/>
                </a:solidFill>
              </a:rPr>
              <a:t>k hayde@reverscore.com</a:t>
            </a:r>
          </a:p>
          <a:p>
            <a:pPr lvl="0" algn="ctr">
              <a:spcBef>
                <a:spcPts val="0"/>
              </a:spcBef>
              <a:buNone/>
            </a:pPr>
            <a:r>
              <a:t/>
            </a:r>
            <a:endParaRPr sz="18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idx="1" type="body"/>
          </p:nvPr>
        </p:nvSpPr>
        <p:spPr>
          <a:xfrm>
            <a:off x="224350" y="1175700"/>
            <a:ext cx="3310200" cy="3416400"/>
          </a:xfrm>
          <a:prstGeom prst="rect">
            <a:avLst/>
          </a:prstGeom>
        </p:spPr>
        <p:txBody>
          <a:bodyPr anchorCtr="0" anchor="t" bIns="91425" lIns="91425" rIns="91425" tIns="91425">
            <a:noAutofit/>
          </a:bodyPr>
          <a:lstStyle/>
          <a:p>
            <a:pPr lvl="0" rtl="0" algn="ctr">
              <a:spcBef>
                <a:spcPts val="0"/>
              </a:spcBef>
              <a:buNone/>
            </a:pPr>
            <a:r>
              <a:rPr lang="en">
                <a:solidFill>
                  <a:srgbClr val="FFFFFF"/>
                </a:solidFill>
              </a:rPr>
              <a:t>It’s an attempt to make computers </a:t>
            </a:r>
            <a:r>
              <a:rPr b="1" lang="en">
                <a:solidFill>
                  <a:srgbClr val="FFFFFF"/>
                </a:solidFill>
              </a:rPr>
              <a:t>smart</a:t>
            </a:r>
            <a:r>
              <a:rPr lang="en">
                <a:solidFill>
                  <a:srgbClr val="FFFFFF"/>
                </a:solidFill>
              </a:rPr>
              <a:t>, or even smarter than human-beings.</a:t>
            </a:r>
          </a:p>
          <a:p>
            <a:pPr lvl="0" algn="ctr">
              <a:spcBef>
                <a:spcPts val="0"/>
              </a:spcBef>
              <a:buNone/>
            </a:pPr>
            <a:r>
              <a:rPr lang="en">
                <a:solidFill>
                  <a:srgbClr val="FFFFFF"/>
                </a:solidFill>
              </a:rPr>
              <a:t>It’s about giving computers </a:t>
            </a:r>
            <a:r>
              <a:rPr b="1" lang="en">
                <a:solidFill>
                  <a:srgbClr val="FFFFFF"/>
                </a:solidFill>
              </a:rPr>
              <a:t>human-like</a:t>
            </a:r>
            <a:r>
              <a:rPr lang="en">
                <a:solidFill>
                  <a:srgbClr val="FFFFFF"/>
                </a:solidFill>
              </a:rPr>
              <a:t> behaviours, thought process and reasoning abilities.</a:t>
            </a:r>
          </a:p>
        </p:txBody>
      </p:sp>
      <p:sp>
        <p:nvSpPr>
          <p:cNvPr id="91" name="Shape 91"/>
          <p:cNvSpPr txBox="1"/>
          <p:nvPr>
            <p:ph type="title"/>
          </p:nvPr>
        </p:nvSpPr>
        <p:spPr>
          <a:xfrm>
            <a:off x="802750" y="445025"/>
            <a:ext cx="2153400" cy="572700"/>
          </a:xfrm>
          <a:prstGeom prst="rect">
            <a:avLst/>
          </a:prstGeom>
        </p:spPr>
        <p:txBody>
          <a:bodyPr anchorCtr="0" anchor="t" bIns="91425" lIns="91425" rIns="91425" tIns="91425">
            <a:noAutofit/>
          </a:bodyPr>
          <a:lstStyle/>
          <a:p>
            <a:pPr lvl="0" algn="ctr">
              <a:spcBef>
                <a:spcPts val="0"/>
              </a:spcBef>
              <a:buNone/>
            </a:pPr>
            <a:r>
              <a:rPr lang="en"/>
              <a:t>What is AI?</a:t>
            </a:r>
          </a:p>
        </p:txBody>
      </p:sp>
      <p:pic>
        <p:nvPicPr>
          <p:cNvPr id="92" name="Shape 92"/>
          <p:cNvPicPr preferRelativeResize="0"/>
          <p:nvPr/>
        </p:nvPicPr>
        <p:blipFill>
          <a:blip r:embed="rId3">
            <a:alphaModFix/>
          </a:blip>
          <a:stretch>
            <a:fillRect/>
          </a:stretch>
        </p:blipFill>
        <p:spPr>
          <a:xfrm>
            <a:off x="4005975" y="928850"/>
            <a:ext cx="4423650" cy="2949100"/>
          </a:xfrm>
          <a:prstGeom prst="rect">
            <a:avLst/>
          </a:prstGeom>
          <a:noFill/>
          <a:ln>
            <a:noFill/>
          </a:ln>
        </p:spPr>
      </p:pic>
      <p:pic>
        <p:nvPicPr>
          <p:cNvPr descr="LOGO-B-01.png" id="93" name="Shape 93"/>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idx="1" type="body"/>
          </p:nvPr>
        </p:nvSpPr>
        <p:spPr>
          <a:xfrm>
            <a:off x="70200" y="1020525"/>
            <a:ext cx="3370800" cy="3416400"/>
          </a:xfrm>
          <a:prstGeom prst="rect">
            <a:avLst/>
          </a:prstGeom>
        </p:spPr>
        <p:txBody>
          <a:bodyPr anchorCtr="0" anchor="t" bIns="91425" lIns="91425" rIns="91425" tIns="91425">
            <a:noAutofit/>
          </a:bodyPr>
          <a:lstStyle/>
          <a:p>
            <a:pPr lvl="0" rtl="0" algn="ctr">
              <a:spcBef>
                <a:spcPts val="0"/>
              </a:spcBef>
              <a:buNone/>
            </a:pPr>
            <a:r>
              <a:rPr lang="en">
                <a:solidFill>
                  <a:srgbClr val="FFFFFF"/>
                </a:solidFill>
              </a:rPr>
              <a:t>That’s the AI that is focused on a narrow task. Siri and Cortana are great examples of this AI, they are giving us the weather, but they have limits. </a:t>
            </a:r>
          </a:p>
          <a:p>
            <a:pPr lvl="0" rtl="0" algn="ctr">
              <a:spcBef>
                <a:spcPts val="0"/>
              </a:spcBef>
              <a:buNone/>
            </a:pPr>
            <a:r>
              <a:rPr lang="en">
                <a:solidFill>
                  <a:srgbClr val="FFFFFF"/>
                </a:solidFill>
              </a:rPr>
              <a:t>Siri can’t read and delete your unimportant emails.It can’t go beyond its original programming.</a:t>
            </a:r>
          </a:p>
        </p:txBody>
      </p:sp>
      <p:sp>
        <p:nvSpPr>
          <p:cNvPr id="99" name="Shape 99"/>
          <p:cNvSpPr txBox="1"/>
          <p:nvPr>
            <p:ph type="title"/>
          </p:nvPr>
        </p:nvSpPr>
        <p:spPr>
          <a:xfrm>
            <a:off x="227175" y="360525"/>
            <a:ext cx="8520600" cy="572700"/>
          </a:xfrm>
          <a:prstGeom prst="rect">
            <a:avLst/>
          </a:prstGeom>
        </p:spPr>
        <p:txBody>
          <a:bodyPr anchorCtr="0" anchor="t" bIns="91425" lIns="91425" rIns="91425" tIns="91425">
            <a:noAutofit/>
          </a:bodyPr>
          <a:lstStyle/>
          <a:p>
            <a:pPr lvl="0">
              <a:spcBef>
                <a:spcPts val="0"/>
              </a:spcBef>
              <a:buNone/>
            </a:pPr>
            <a:r>
              <a:rPr lang="en"/>
              <a:t>Narrow or Weak AI</a:t>
            </a:r>
          </a:p>
        </p:txBody>
      </p:sp>
      <p:pic>
        <p:nvPicPr>
          <p:cNvPr id="100" name="Shape 100"/>
          <p:cNvPicPr preferRelativeResize="0"/>
          <p:nvPr/>
        </p:nvPicPr>
        <p:blipFill>
          <a:blip r:embed="rId3">
            <a:alphaModFix/>
          </a:blip>
          <a:stretch>
            <a:fillRect/>
          </a:stretch>
        </p:blipFill>
        <p:spPr>
          <a:xfrm>
            <a:off x="4821700" y="534650"/>
            <a:ext cx="3253150" cy="1694575"/>
          </a:xfrm>
          <a:prstGeom prst="rect">
            <a:avLst/>
          </a:prstGeom>
          <a:noFill/>
          <a:ln>
            <a:noFill/>
          </a:ln>
        </p:spPr>
      </p:pic>
      <p:pic>
        <p:nvPicPr>
          <p:cNvPr id="101" name="Shape 101"/>
          <p:cNvPicPr preferRelativeResize="0"/>
          <p:nvPr/>
        </p:nvPicPr>
        <p:blipFill>
          <a:blip r:embed="rId4">
            <a:alphaModFix/>
          </a:blip>
          <a:stretch>
            <a:fillRect/>
          </a:stretch>
        </p:blipFill>
        <p:spPr>
          <a:xfrm>
            <a:off x="4821700" y="2565950"/>
            <a:ext cx="3253150" cy="1663218"/>
          </a:xfrm>
          <a:prstGeom prst="rect">
            <a:avLst/>
          </a:prstGeom>
          <a:noFill/>
          <a:ln>
            <a:noFill/>
          </a:ln>
        </p:spPr>
      </p:pic>
      <p:pic>
        <p:nvPicPr>
          <p:cNvPr descr="LOGO-B-01.png" id="102" name="Shape 102"/>
          <p:cNvPicPr preferRelativeResize="0"/>
          <p:nvPr/>
        </p:nvPicPr>
        <p:blipFill>
          <a:blip r:embed="rId5">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idx="1" type="body"/>
          </p:nvPr>
        </p:nvSpPr>
        <p:spPr>
          <a:xfrm>
            <a:off x="174700" y="1136625"/>
            <a:ext cx="3370800" cy="3416400"/>
          </a:xfrm>
          <a:prstGeom prst="rect">
            <a:avLst/>
          </a:prstGeom>
        </p:spPr>
        <p:txBody>
          <a:bodyPr anchorCtr="0" anchor="t" bIns="91425" lIns="91425" rIns="91425" tIns="91425">
            <a:noAutofit/>
          </a:bodyPr>
          <a:lstStyle/>
          <a:p>
            <a:pPr lvl="0" rtl="0" algn="ctr">
              <a:spcBef>
                <a:spcPts val="0"/>
              </a:spcBef>
              <a:buNone/>
            </a:pPr>
            <a:r>
              <a:rPr lang="en">
                <a:solidFill>
                  <a:srgbClr val="FFFFFF"/>
                </a:solidFill>
              </a:rPr>
              <a:t>This is what we have seen in science fiction.</a:t>
            </a:r>
          </a:p>
          <a:p>
            <a:pPr lvl="0" rtl="0" algn="ctr">
              <a:spcBef>
                <a:spcPts val="0"/>
              </a:spcBef>
              <a:buNone/>
            </a:pPr>
            <a:r>
              <a:rPr lang="en">
                <a:solidFill>
                  <a:srgbClr val="FFFFFF"/>
                </a:solidFill>
              </a:rPr>
              <a:t>Samantha is the very definition of strong AI. She can learn new things and modify her own code base. </a:t>
            </a:r>
          </a:p>
          <a:p>
            <a:pPr lvl="0" rtl="0" algn="ctr">
              <a:spcBef>
                <a:spcPts val="0"/>
              </a:spcBef>
              <a:buNone/>
            </a:pPr>
            <a:r>
              <a:rPr lang="en">
                <a:solidFill>
                  <a:srgbClr val="FFFFFF"/>
                </a:solidFill>
              </a:rPr>
              <a:t>She can beat you in chess and drive a car.</a:t>
            </a:r>
          </a:p>
        </p:txBody>
      </p:sp>
      <p:sp>
        <p:nvSpPr>
          <p:cNvPr id="108" name="Shape 108"/>
          <p:cNvSpPr txBox="1"/>
          <p:nvPr>
            <p:ph type="title"/>
          </p:nvPr>
        </p:nvSpPr>
        <p:spPr>
          <a:xfrm>
            <a:off x="70200" y="360525"/>
            <a:ext cx="8520600" cy="572700"/>
          </a:xfrm>
          <a:prstGeom prst="rect">
            <a:avLst/>
          </a:prstGeom>
        </p:spPr>
        <p:txBody>
          <a:bodyPr anchorCtr="0" anchor="t" bIns="91425" lIns="91425" rIns="91425" tIns="91425">
            <a:noAutofit/>
          </a:bodyPr>
          <a:lstStyle/>
          <a:p>
            <a:pPr lvl="0" rtl="0">
              <a:spcBef>
                <a:spcPts val="0"/>
              </a:spcBef>
              <a:buNone/>
            </a:pPr>
            <a:r>
              <a:rPr lang="en"/>
              <a:t>Strong or General AI</a:t>
            </a:r>
          </a:p>
        </p:txBody>
      </p:sp>
      <p:pic>
        <p:nvPicPr>
          <p:cNvPr id="109" name="Shape 109"/>
          <p:cNvPicPr preferRelativeResize="0"/>
          <p:nvPr/>
        </p:nvPicPr>
        <p:blipFill>
          <a:blip r:embed="rId3">
            <a:alphaModFix/>
          </a:blip>
          <a:stretch>
            <a:fillRect/>
          </a:stretch>
        </p:blipFill>
        <p:spPr>
          <a:xfrm>
            <a:off x="4725550" y="742149"/>
            <a:ext cx="3370801" cy="1847873"/>
          </a:xfrm>
          <a:prstGeom prst="rect">
            <a:avLst/>
          </a:prstGeom>
          <a:noFill/>
          <a:ln>
            <a:noFill/>
          </a:ln>
        </p:spPr>
      </p:pic>
      <p:pic>
        <p:nvPicPr>
          <p:cNvPr id="110" name="Shape 110"/>
          <p:cNvPicPr preferRelativeResize="0"/>
          <p:nvPr/>
        </p:nvPicPr>
        <p:blipFill>
          <a:blip r:embed="rId4">
            <a:alphaModFix/>
          </a:blip>
          <a:stretch>
            <a:fillRect/>
          </a:stretch>
        </p:blipFill>
        <p:spPr>
          <a:xfrm>
            <a:off x="4725549" y="3021975"/>
            <a:ext cx="3370797" cy="1531049"/>
          </a:xfrm>
          <a:prstGeom prst="rect">
            <a:avLst/>
          </a:prstGeom>
          <a:noFill/>
          <a:ln>
            <a:noFill/>
          </a:ln>
        </p:spPr>
      </p:pic>
      <p:pic>
        <p:nvPicPr>
          <p:cNvPr descr="LOGO-B-01.png" id="111" name="Shape 111"/>
          <p:cNvPicPr preferRelativeResize="0"/>
          <p:nvPr/>
        </p:nvPicPr>
        <p:blipFill>
          <a:blip r:embed="rId5">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sp>
        <p:nvSpPr>
          <p:cNvPr id="116" name="Shape 11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The Anatomy of AI</a:t>
            </a:r>
          </a:p>
        </p:txBody>
      </p:sp>
      <p:sp>
        <p:nvSpPr>
          <p:cNvPr id="117" name="Shape 117"/>
          <p:cNvSpPr txBox="1"/>
          <p:nvPr>
            <p:ph idx="1" type="body"/>
          </p:nvPr>
        </p:nvSpPr>
        <p:spPr>
          <a:xfrm>
            <a:off x="311700" y="1756075"/>
            <a:ext cx="3636000" cy="2388900"/>
          </a:xfrm>
          <a:prstGeom prst="rect">
            <a:avLst/>
          </a:prstGeom>
        </p:spPr>
        <p:txBody>
          <a:bodyPr anchorCtr="0" anchor="t" bIns="91425" lIns="91425" rIns="91425" tIns="91425">
            <a:noAutofit/>
          </a:bodyPr>
          <a:lstStyle/>
          <a:p>
            <a:pPr indent="-228600" lvl="0" marL="457200" rtl="0">
              <a:spcBef>
                <a:spcPts val="0"/>
              </a:spcBef>
              <a:buClr>
                <a:srgbClr val="FFFFFF"/>
              </a:buClr>
              <a:buAutoNum type="arabicPeriod"/>
            </a:pPr>
            <a:r>
              <a:rPr lang="en">
                <a:solidFill>
                  <a:srgbClr val="FFFFFF"/>
                </a:solidFill>
              </a:rPr>
              <a:t>Perception</a:t>
            </a:r>
          </a:p>
          <a:p>
            <a:pPr indent="-228600" lvl="0" marL="457200" rtl="0">
              <a:spcBef>
                <a:spcPts val="0"/>
              </a:spcBef>
              <a:buClr>
                <a:srgbClr val="FFFFFF"/>
              </a:buClr>
              <a:buAutoNum type="arabicPeriod"/>
            </a:pPr>
            <a:r>
              <a:rPr lang="en">
                <a:solidFill>
                  <a:srgbClr val="FFFFFF"/>
                </a:solidFill>
              </a:rPr>
              <a:t>Natural Language Processing </a:t>
            </a:r>
          </a:p>
          <a:p>
            <a:pPr indent="-228600" lvl="0" marL="457200" rtl="0">
              <a:spcBef>
                <a:spcPts val="0"/>
              </a:spcBef>
              <a:buClr>
                <a:srgbClr val="FFFFFF"/>
              </a:buClr>
              <a:buAutoNum type="arabicPeriod"/>
            </a:pPr>
            <a:r>
              <a:rPr lang="en">
                <a:solidFill>
                  <a:srgbClr val="FFFFFF"/>
                </a:solidFill>
              </a:rPr>
              <a:t>Knowledge Representation</a:t>
            </a:r>
          </a:p>
          <a:p>
            <a:pPr indent="-228600" lvl="0" marL="457200" rtl="0">
              <a:spcBef>
                <a:spcPts val="0"/>
              </a:spcBef>
              <a:buClr>
                <a:srgbClr val="FFFFFF"/>
              </a:buClr>
              <a:buAutoNum type="arabicPeriod"/>
            </a:pPr>
            <a:r>
              <a:rPr lang="en">
                <a:solidFill>
                  <a:srgbClr val="FFFFFF"/>
                </a:solidFill>
              </a:rPr>
              <a:t>Reasoning</a:t>
            </a:r>
          </a:p>
          <a:p>
            <a:pPr indent="-228600" lvl="0" marL="457200">
              <a:spcBef>
                <a:spcPts val="0"/>
              </a:spcBef>
              <a:buClr>
                <a:srgbClr val="FFFFFF"/>
              </a:buClr>
              <a:buAutoNum type="arabicPeriod"/>
            </a:pPr>
            <a:r>
              <a:rPr lang="en">
                <a:solidFill>
                  <a:srgbClr val="FFFFFF"/>
                </a:solidFill>
              </a:rPr>
              <a:t>Planning and Navigation</a:t>
            </a:r>
          </a:p>
        </p:txBody>
      </p:sp>
      <p:pic>
        <p:nvPicPr>
          <p:cNvPr id="118" name="Shape 118"/>
          <p:cNvPicPr preferRelativeResize="0"/>
          <p:nvPr/>
        </p:nvPicPr>
        <p:blipFill>
          <a:blip r:embed="rId3">
            <a:alphaModFix/>
          </a:blip>
          <a:stretch>
            <a:fillRect/>
          </a:stretch>
        </p:blipFill>
        <p:spPr>
          <a:xfrm>
            <a:off x="4040575" y="1159449"/>
            <a:ext cx="4606350" cy="3473174"/>
          </a:xfrm>
          <a:prstGeom prst="rect">
            <a:avLst/>
          </a:prstGeom>
          <a:noFill/>
          <a:ln>
            <a:noFill/>
          </a:ln>
        </p:spPr>
      </p:pic>
      <p:pic>
        <p:nvPicPr>
          <p:cNvPr descr="LOGO-B-01.png" id="119" name="Shape 119"/>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595950"/>
            <a:ext cx="3101700" cy="572700"/>
          </a:xfrm>
          <a:prstGeom prst="rect">
            <a:avLst/>
          </a:prstGeom>
        </p:spPr>
        <p:txBody>
          <a:bodyPr anchorCtr="0" anchor="t" bIns="91425" lIns="91425" rIns="91425" tIns="91425">
            <a:noAutofit/>
          </a:bodyPr>
          <a:lstStyle/>
          <a:p>
            <a:pPr lvl="0" algn="ctr">
              <a:spcBef>
                <a:spcPts val="0"/>
              </a:spcBef>
              <a:buNone/>
            </a:pPr>
            <a:r>
              <a:rPr lang="en"/>
              <a:t>Perception</a:t>
            </a:r>
          </a:p>
        </p:txBody>
      </p:sp>
      <p:sp>
        <p:nvSpPr>
          <p:cNvPr id="125" name="Shape 125"/>
          <p:cNvSpPr txBox="1"/>
          <p:nvPr>
            <p:ph idx="1" type="body"/>
          </p:nvPr>
        </p:nvSpPr>
        <p:spPr>
          <a:xfrm>
            <a:off x="311700" y="1547225"/>
            <a:ext cx="3101700" cy="2412000"/>
          </a:xfrm>
          <a:prstGeom prst="rect">
            <a:avLst/>
          </a:prstGeom>
        </p:spPr>
        <p:txBody>
          <a:bodyPr anchorCtr="0" anchor="t" bIns="91425" lIns="91425" rIns="91425" tIns="91425">
            <a:noAutofit/>
          </a:bodyPr>
          <a:lstStyle/>
          <a:p>
            <a:pPr lvl="0" algn="ctr">
              <a:spcBef>
                <a:spcPts val="0"/>
              </a:spcBef>
              <a:buNone/>
            </a:pPr>
            <a:r>
              <a:rPr lang="en">
                <a:solidFill>
                  <a:srgbClr val="B7B7B7"/>
                </a:solidFill>
              </a:rPr>
              <a:t>Computers needs senses in order to perceive, and can have more than human’s five, like X-ray vision or Sonar detection.</a:t>
            </a:r>
          </a:p>
        </p:txBody>
      </p:sp>
      <p:pic>
        <p:nvPicPr>
          <p:cNvPr id="126" name="Shape 126"/>
          <p:cNvPicPr preferRelativeResize="0"/>
          <p:nvPr/>
        </p:nvPicPr>
        <p:blipFill>
          <a:blip r:embed="rId3">
            <a:alphaModFix/>
          </a:blip>
          <a:stretch>
            <a:fillRect/>
          </a:stretch>
        </p:blipFill>
        <p:spPr>
          <a:xfrm>
            <a:off x="4153925" y="220600"/>
            <a:ext cx="4568876" cy="4568876"/>
          </a:xfrm>
          <a:prstGeom prst="rect">
            <a:avLst/>
          </a:prstGeom>
          <a:noFill/>
          <a:ln>
            <a:noFill/>
          </a:ln>
        </p:spPr>
      </p:pic>
      <p:pic>
        <p:nvPicPr>
          <p:cNvPr descr="LOGO-B-01.png" id="127" name="Shape 127"/>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txBox="1"/>
          <p:nvPr>
            <p:ph type="title"/>
          </p:nvPr>
        </p:nvSpPr>
        <p:spPr>
          <a:xfrm>
            <a:off x="311700" y="445025"/>
            <a:ext cx="3670800" cy="572700"/>
          </a:xfrm>
          <a:prstGeom prst="rect">
            <a:avLst/>
          </a:prstGeom>
        </p:spPr>
        <p:txBody>
          <a:bodyPr anchorCtr="0" anchor="t" bIns="91425" lIns="91425" rIns="91425" tIns="91425">
            <a:noAutofit/>
          </a:bodyPr>
          <a:lstStyle/>
          <a:p>
            <a:pPr lvl="0" algn="ctr">
              <a:spcBef>
                <a:spcPts val="0"/>
              </a:spcBef>
              <a:buNone/>
            </a:pPr>
            <a:r>
              <a:rPr lang="en"/>
              <a:t>Natural Language Processing</a:t>
            </a:r>
          </a:p>
        </p:txBody>
      </p:sp>
      <p:sp>
        <p:nvSpPr>
          <p:cNvPr id="133" name="Shape 133"/>
          <p:cNvSpPr txBox="1"/>
          <p:nvPr>
            <p:ph idx="1" type="body"/>
          </p:nvPr>
        </p:nvSpPr>
        <p:spPr>
          <a:xfrm>
            <a:off x="311700" y="1616925"/>
            <a:ext cx="3670800" cy="3416400"/>
          </a:xfrm>
          <a:prstGeom prst="rect">
            <a:avLst/>
          </a:prstGeom>
        </p:spPr>
        <p:txBody>
          <a:bodyPr anchorCtr="0" anchor="t" bIns="91425" lIns="91425" rIns="91425" tIns="91425">
            <a:noAutofit/>
          </a:bodyPr>
          <a:lstStyle/>
          <a:p>
            <a:pPr lvl="0" algn="ctr">
              <a:spcBef>
                <a:spcPts val="0"/>
              </a:spcBef>
              <a:buNone/>
            </a:pPr>
            <a:r>
              <a:rPr lang="en"/>
              <a:t>That’s a hard task for computers in both spoken and written language, given how the same sentence can have different meanings depending on the context.</a:t>
            </a:r>
          </a:p>
        </p:txBody>
      </p:sp>
      <p:pic>
        <p:nvPicPr>
          <p:cNvPr id="134" name="Shape 134"/>
          <p:cNvPicPr preferRelativeResize="0"/>
          <p:nvPr/>
        </p:nvPicPr>
        <p:blipFill>
          <a:blip r:embed="rId3">
            <a:alphaModFix/>
          </a:blip>
          <a:stretch>
            <a:fillRect/>
          </a:stretch>
        </p:blipFill>
        <p:spPr>
          <a:xfrm>
            <a:off x="4422375" y="1616934"/>
            <a:ext cx="4247374" cy="2306774"/>
          </a:xfrm>
          <a:prstGeom prst="rect">
            <a:avLst/>
          </a:prstGeom>
          <a:noFill/>
          <a:ln>
            <a:noFill/>
          </a:ln>
        </p:spPr>
      </p:pic>
      <p:pic>
        <p:nvPicPr>
          <p:cNvPr descr="LOGO-B-01.png" id="135" name="Shape 135"/>
          <p:cNvPicPr preferRelativeResize="0"/>
          <p:nvPr/>
        </p:nvPicPr>
        <p:blipFill>
          <a:blip r:embed="rId4">
            <a:alphaModFix/>
          </a:blip>
          <a:stretch>
            <a:fillRect/>
          </a:stretch>
        </p:blipFill>
        <p:spPr>
          <a:xfrm>
            <a:off x="311700" y="4462999"/>
            <a:ext cx="1654925" cy="4203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